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2"/>
  </p:notesMasterIdLst>
  <p:sldIdLst>
    <p:sldId id="256" r:id="rId2"/>
    <p:sldId id="257" r:id="rId3"/>
    <p:sldId id="260" r:id="rId4"/>
    <p:sldId id="258" r:id="rId5"/>
    <p:sldId id="261" r:id="rId6"/>
    <p:sldId id="263" r:id="rId7"/>
    <p:sldId id="264" r:id="rId8"/>
    <p:sldId id="267" r:id="rId9"/>
    <p:sldId id="265" r:id="rId10"/>
    <p:sldId id="268" r:id="rId11"/>
    <p:sldId id="269" r:id="rId12"/>
    <p:sldId id="266" r:id="rId13"/>
    <p:sldId id="270" r:id="rId14"/>
    <p:sldId id="271" r:id="rId15"/>
    <p:sldId id="278" r:id="rId16"/>
    <p:sldId id="282" r:id="rId17"/>
    <p:sldId id="280" r:id="rId18"/>
    <p:sldId id="281" r:id="rId19"/>
    <p:sldId id="303" r:id="rId20"/>
    <p:sldId id="279" r:id="rId21"/>
    <p:sldId id="304" r:id="rId22"/>
    <p:sldId id="288" r:id="rId23"/>
    <p:sldId id="283" r:id="rId24"/>
    <p:sldId id="287" r:id="rId25"/>
    <p:sldId id="285" r:id="rId26"/>
    <p:sldId id="284" r:id="rId27"/>
    <p:sldId id="293" r:id="rId28"/>
    <p:sldId id="294" r:id="rId29"/>
    <p:sldId id="275" r:id="rId30"/>
    <p:sldId id="276" r:id="rId31"/>
    <p:sldId id="277" r:id="rId32"/>
    <p:sldId id="289" r:id="rId33"/>
    <p:sldId id="295" r:id="rId34"/>
    <p:sldId id="296" r:id="rId35"/>
    <p:sldId id="297" r:id="rId36"/>
    <p:sldId id="302" r:id="rId37"/>
    <p:sldId id="298" r:id="rId38"/>
    <p:sldId id="299" r:id="rId39"/>
    <p:sldId id="305" r:id="rId40"/>
    <p:sldId id="307" r:id="rId41"/>
    <p:sldId id="308" r:id="rId42"/>
    <p:sldId id="301" r:id="rId43"/>
    <p:sldId id="300" r:id="rId44"/>
    <p:sldId id="272" r:id="rId45"/>
    <p:sldId id="273" r:id="rId46"/>
    <p:sldId id="274" r:id="rId47"/>
    <p:sldId id="259" r:id="rId48"/>
    <p:sldId id="290" r:id="rId49"/>
    <p:sldId id="292" r:id="rId50"/>
    <p:sldId id="291" r:id="rId51"/>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48" autoAdjust="0"/>
  </p:normalViewPr>
  <p:slideViewPr>
    <p:cSldViewPr snapToGrid="0" showGuides="1">
      <p:cViewPr>
        <p:scale>
          <a:sx n="100" d="100"/>
          <a:sy n="100" d="100"/>
        </p:scale>
        <p:origin x="-1860" y="-73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418E0-4C4E-4B2C-A097-4B2D1CBAA072}" type="doc">
      <dgm:prSet loTypeId="urn:microsoft.com/office/officeart/2005/8/layout/arrow5" loCatId="relationship" qsTypeId="urn:microsoft.com/office/officeart/2005/8/quickstyle/simple3" qsCatId="simple" csTypeId="urn:microsoft.com/office/officeart/2005/8/colors/colorful2" csCatId="colorful" phldr="1"/>
      <dgm:spPr/>
      <dgm:t>
        <a:bodyPr/>
        <a:lstStyle/>
        <a:p>
          <a:endParaRPr lang="ru-RU"/>
        </a:p>
      </dgm:t>
    </dgm:pt>
    <dgm:pt modelId="{629BC7CD-7F46-4A97-89A0-86625AF6AEF3}">
      <dgm:prSet phldrT="[Текст]" custT="1"/>
      <dgm:spPr>
        <a:gradFill rotWithShape="0">
          <a:gsLst>
            <a:gs pos="0">
              <a:schemeClr val="accent2">
                <a:hueOff val="0"/>
                <a:satOff val="0"/>
                <a:lumOff val="0"/>
                <a:alphaOff val="0"/>
                <a:lumMod val="110000"/>
                <a:satMod val="105000"/>
                <a:tint val="67000"/>
              </a:schemeClr>
            </a:gs>
            <a:gs pos="19000">
              <a:schemeClr val="accent2">
                <a:hueOff val="0"/>
                <a:satOff val="0"/>
                <a:lumOff val="0"/>
                <a:lumMod val="105000"/>
                <a:satMod val="103000"/>
                <a:tint val="73000"/>
                <a:alpha val="31000"/>
              </a:schemeClr>
            </a:gs>
            <a:gs pos="100000">
              <a:schemeClr val="accent2">
                <a:hueOff val="0"/>
                <a:satOff val="0"/>
                <a:lumOff val="0"/>
                <a:alphaOff val="0"/>
                <a:lumMod val="105000"/>
                <a:satMod val="109000"/>
                <a:tint val="81000"/>
              </a:schemeClr>
            </a:gs>
          </a:gsLst>
        </a:gradFill>
      </dgm:spPr>
      <dgm:t>
        <a:bodyPr vert="vert270"/>
        <a:lstStyle/>
        <a:p>
          <a:r>
            <a:rPr lang="ru-RU" sz="1600" b="1" dirty="0" smtClean="0">
              <a:latin typeface="Tahoma" pitchFamily="34" charset="0"/>
              <a:ea typeface="Tahoma" pitchFamily="34" charset="0"/>
              <a:cs typeface="Tahoma" pitchFamily="34" charset="0"/>
            </a:rPr>
            <a:t>1С-Рейтинг:</a:t>
          </a:r>
          <a:r>
            <a:rPr lang="en-US" sz="1600" b="1" dirty="0" smtClean="0">
              <a:latin typeface="Tahoma" pitchFamily="34" charset="0"/>
              <a:ea typeface="Tahoma" pitchFamily="34" charset="0"/>
              <a:cs typeface="Tahoma" pitchFamily="34" charset="0"/>
            </a:rPr>
            <a:t> </a:t>
          </a:r>
          <a:r>
            <a:rPr lang="ru-RU" sz="1600" b="1" dirty="0" smtClean="0">
              <a:latin typeface="Tahoma" pitchFamily="34" charset="0"/>
              <a:ea typeface="Tahoma" pitchFamily="34" charset="0"/>
              <a:cs typeface="Tahoma" pitchFamily="34" charset="0"/>
            </a:rPr>
            <a:t>Ресторан</a:t>
          </a:r>
          <a:endParaRPr lang="ru-RU" sz="1600" b="1" dirty="0">
            <a:latin typeface="Tahoma" pitchFamily="34" charset="0"/>
            <a:ea typeface="Tahoma" pitchFamily="34" charset="0"/>
            <a:cs typeface="Tahoma" pitchFamily="34" charset="0"/>
          </a:endParaRPr>
        </a:p>
      </dgm:t>
    </dgm:pt>
    <dgm:pt modelId="{001F503F-CBC2-4CA2-AF8A-2B91AD12B1E5}" type="parTrans" cxnId="{F7CBE6E3-B94B-40AA-8662-6DF9CE3CCF60}">
      <dgm:prSet/>
      <dgm:spPr/>
      <dgm:t>
        <a:bodyPr/>
        <a:lstStyle/>
        <a:p>
          <a:endParaRPr lang="ru-RU" sz="1600">
            <a:latin typeface="Tahoma" pitchFamily="34" charset="0"/>
            <a:ea typeface="Tahoma" pitchFamily="34" charset="0"/>
            <a:cs typeface="Tahoma" pitchFamily="34" charset="0"/>
          </a:endParaRPr>
        </a:p>
      </dgm:t>
    </dgm:pt>
    <dgm:pt modelId="{A646D8D1-338F-45DD-BC79-3C75034CA749}" type="sibTrans" cxnId="{F7CBE6E3-B94B-40AA-8662-6DF9CE3CCF60}">
      <dgm:prSet/>
      <dgm:spPr/>
      <dgm:t>
        <a:bodyPr/>
        <a:lstStyle/>
        <a:p>
          <a:endParaRPr lang="ru-RU" sz="1600">
            <a:latin typeface="Tahoma" pitchFamily="34" charset="0"/>
            <a:ea typeface="Tahoma" pitchFamily="34" charset="0"/>
            <a:cs typeface="Tahoma" pitchFamily="34" charset="0"/>
          </a:endParaRPr>
        </a:p>
      </dgm:t>
    </dgm:pt>
    <dgm:pt modelId="{65EBB5BD-3676-41E9-8273-A56D3A727889}">
      <dgm:prSet phldrT="[Текст]" custT="1"/>
      <dgm:spPr>
        <a:gradFill rotWithShape="0">
          <a:gsLst>
            <a:gs pos="0">
              <a:schemeClr val="accent2">
                <a:hueOff val="3221806"/>
                <a:satOff val="-9246"/>
                <a:lumOff val="-14805"/>
                <a:lumMod val="110000"/>
                <a:satMod val="105000"/>
                <a:tint val="67000"/>
                <a:alpha val="14000"/>
              </a:schemeClr>
            </a:gs>
            <a:gs pos="14000">
              <a:schemeClr val="accent2">
                <a:hueOff val="3221806"/>
                <a:satOff val="-9246"/>
                <a:lumOff val="-14805"/>
                <a:lumMod val="105000"/>
                <a:satMod val="103000"/>
                <a:tint val="73000"/>
                <a:alpha val="16000"/>
              </a:schemeClr>
            </a:gs>
            <a:gs pos="100000">
              <a:schemeClr val="accent2">
                <a:hueOff val="3221806"/>
                <a:satOff val="-9246"/>
                <a:lumOff val="-14805"/>
                <a:alphaOff val="0"/>
                <a:lumMod val="105000"/>
                <a:satMod val="109000"/>
                <a:tint val="81000"/>
              </a:schemeClr>
            </a:gs>
          </a:gsLst>
        </a:gradFill>
      </dgm:spPr>
      <dgm:t>
        <a:bodyPr/>
        <a:lstStyle/>
        <a:p>
          <a:r>
            <a:rPr lang="ru-RU" sz="1200" b="1" dirty="0" smtClean="0">
              <a:latin typeface="Tahoma" pitchFamily="34" charset="0"/>
              <a:ea typeface="Tahoma" pitchFamily="34" charset="0"/>
              <a:cs typeface="Tahoma" pitchFamily="34" charset="0"/>
            </a:rPr>
            <a:t>1С-Рейтинг:Общепит для Казахстана</a:t>
          </a:r>
          <a:endParaRPr lang="ru-RU" sz="1200" b="1" dirty="0">
            <a:latin typeface="Tahoma" pitchFamily="34" charset="0"/>
            <a:ea typeface="Tahoma" pitchFamily="34" charset="0"/>
            <a:cs typeface="Tahoma" pitchFamily="34" charset="0"/>
          </a:endParaRPr>
        </a:p>
      </dgm:t>
    </dgm:pt>
    <dgm:pt modelId="{04FA7E3D-3B82-4261-821D-143FF07E4155}" type="parTrans" cxnId="{342F033F-A51F-4794-B741-321B2AABC4B5}">
      <dgm:prSet/>
      <dgm:spPr/>
      <dgm:t>
        <a:bodyPr/>
        <a:lstStyle/>
        <a:p>
          <a:endParaRPr lang="ru-RU" sz="1600">
            <a:latin typeface="Tahoma" pitchFamily="34" charset="0"/>
            <a:ea typeface="Tahoma" pitchFamily="34" charset="0"/>
            <a:cs typeface="Tahoma" pitchFamily="34" charset="0"/>
          </a:endParaRPr>
        </a:p>
      </dgm:t>
    </dgm:pt>
    <dgm:pt modelId="{C3CD0F63-6B9C-42D4-99B5-3CD4B5FD457A}" type="sibTrans" cxnId="{342F033F-A51F-4794-B741-321B2AABC4B5}">
      <dgm:prSet/>
      <dgm:spPr/>
      <dgm:t>
        <a:bodyPr/>
        <a:lstStyle/>
        <a:p>
          <a:endParaRPr lang="ru-RU" sz="1600">
            <a:latin typeface="Tahoma" pitchFamily="34" charset="0"/>
            <a:ea typeface="Tahoma" pitchFamily="34" charset="0"/>
            <a:cs typeface="Tahoma" pitchFamily="34" charset="0"/>
          </a:endParaRPr>
        </a:p>
      </dgm:t>
    </dgm:pt>
    <dgm:pt modelId="{5514AAB4-934B-4BD3-8A73-10C0071968B2}">
      <dgm:prSet phldrT="[Текст]" custT="1"/>
      <dgm:spPr>
        <a:gradFill rotWithShape="0">
          <a:gsLst>
            <a:gs pos="0">
              <a:schemeClr val="accent2">
                <a:hueOff val="6443612"/>
                <a:satOff val="-18493"/>
                <a:lumOff val="-29609"/>
                <a:alphaOff val="0"/>
                <a:lumMod val="110000"/>
                <a:satMod val="105000"/>
                <a:tint val="67000"/>
              </a:schemeClr>
            </a:gs>
            <a:gs pos="77000">
              <a:schemeClr val="accent2">
                <a:hueOff val="6443612"/>
                <a:satOff val="-18493"/>
                <a:lumOff val="-29609"/>
                <a:lumMod val="105000"/>
                <a:satMod val="103000"/>
                <a:tint val="73000"/>
                <a:alpha val="46000"/>
              </a:schemeClr>
            </a:gs>
            <a:gs pos="100000">
              <a:schemeClr val="accent2">
                <a:hueOff val="6443612"/>
                <a:satOff val="-18493"/>
                <a:lumOff val="-29609"/>
                <a:alphaOff val="0"/>
                <a:lumMod val="105000"/>
                <a:satMod val="109000"/>
                <a:tint val="81000"/>
              </a:schemeClr>
            </a:gs>
          </a:gsLst>
        </a:gradFill>
      </dgm:spPr>
      <dgm:t>
        <a:bodyPr/>
        <a:lstStyle/>
        <a:p>
          <a:r>
            <a:rPr lang="ru-RU" sz="1400" b="1" dirty="0" smtClean="0">
              <a:latin typeface="Tahoma" pitchFamily="34" charset="0"/>
              <a:ea typeface="Tahoma" pitchFamily="34" charset="0"/>
              <a:cs typeface="Tahoma" pitchFamily="34" charset="0"/>
            </a:rPr>
            <a:t>1С:Бухгалтерия для Казахстана</a:t>
          </a:r>
          <a:endParaRPr lang="ru-RU" sz="1400" b="1" dirty="0">
            <a:latin typeface="Tahoma" pitchFamily="34" charset="0"/>
            <a:ea typeface="Tahoma" pitchFamily="34" charset="0"/>
            <a:cs typeface="Tahoma" pitchFamily="34" charset="0"/>
          </a:endParaRPr>
        </a:p>
      </dgm:t>
    </dgm:pt>
    <dgm:pt modelId="{E35B7B86-5AFF-4AC4-B157-16AB98BAAC9F}" type="parTrans" cxnId="{E44B0B9D-0191-4E7A-9478-591DB058B918}">
      <dgm:prSet/>
      <dgm:spPr/>
      <dgm:t>
        <a:bodyPr/>
        <a:lstStyle/>
        <a:p>
          <a:endParaRPr lang="ru-RU" sz="1600">
            <a:latin typeface="Tahoma" pitchFamily="34" charset="0"/>
            <a:ea typeface="Tahoma" pitchFamily="34" charset="0"/>
            <a:cs typeface="Tahoma" pitchFamily="34" charset="0"/>
          </a:endParaRPr>
        </a:p>
      </dgm:t>
    </dgm:pt>
    <dgm:pt modelId="{F48C4C89-B69E-48FC-BE40-4476D09B66C3}" type="sibTrans" cxnId="{E44B0B9D-0191-4E7A-9478-591DB058B918}">
      <dgm:prSet/>
      <dgm:spPr/>
      <dgm:t>
        <a:bodyPr/>
        <a:lstStyle/>
        <a:p>
          <a:endParaRPr lang="ru-RU" sz="1600">
            <a:latin typeface="Tahoma" pitchFamily="34" charset="0"/>
            <a:ea typeface="Tahoma" pitchFamily="34" charset="0"/>
            <a:cs typeface="Tahoma" pitchFamily="34" charset="0"/>
          </a:endParaRPr>
        </a:p>
      </dgm:t>
    </dgm:pt>
    <dgm:pt modelId="{A8CAB428-FE11-4990-9C7D-78DAEFA95223}" type="pres">
      <dgm:prSet presAssocID="{331418E0-4C4E-4B2C-A097-4B2D1CBAA072}" presName="diagram" presStyleCnt="0">
        <dgm:presLayoutVars>
          <dgm:dir/>
          <dgm:resizeHandles val="exact"/>
        </dgm:presLayoutVars>
      </dgm:prSet>
      <dgm:spPr/>
      <dgm:t>
        <a:bodyPr/>
        <a:lstStyle/>
        <a:p>
          <a:endParaRPr lang="ru-RU"/>
        </a:p>
      </dgm:t>
    </dgm:pt>
    <dgm:pt modelId="{7795AA78-F241-43AE-8F96-62E060F109ED}" type="pres">
      <dgm:prSet presAssocID="{629BC7CD-7F46-4A97-89A0-86625AF6AEF3}" presName="arrow" presStyleLbl="node1" presStyleIdx="0" presStyleCnt="3" custScaleX="100867" custRadScaleRad="94437" custRadScaleInc="563">
        <dgm:presLayoutVars>
          <dgm:bulletEnabled val="1"/>
        </dgm:presLayoutVars>
      </dgm:prSet>
      <dgm:spPr/>
      <dgm:t>
        <a:bodyPr/>
        <a:lstStyle/>
        <a:p>
          <a:endParaRPr lang="ru-RU"/>
        </a:p>
      </dgm:t>
    </dgm:pt>
    <dgm:pt modelId="{7D024B3D-EC76-47B7-998D-8E7303A757F3}" type="pres">
      <dgm:prSet presAssocID="{65EBB5BD-3676-41E9-8273-A56D3A727889}" presName="arrow" presStyleLbl="node1" presStyleIdx="1" presStyleCnt="3">
        <dgm:presLayoutVars>
          <dgm:bulletEnabled val="1"/>
        </dgm:presLayoutVars>
      </dgm:prSet>
      <dgm:spPr/>
      <dgm:t>
        <a:bodyPr/>
        <a:lstStyle/>
        <a:p>
          <a:endParaRPr lang="ru-RU"/>
        </a:p>
      </dgm:t>
    </dgm:pt>
    <dgm:pt modelId="{0429AEB2-E4F5-4BDF-B3E4-FE1CF820E041}" type="pres">
      <dgm:prSet presAssocID="{5514AAB4-934B-4BD3-8A73-10C0071968B2}" presName="arrow" presStyleLbl="node1" presStyleIdx="2" presStyleCnt="3">
        <dgm:presLayoutVars>
          <dgm:bulletEnabled val="1"/>
        </dgm:presLayoutVars>
      </dgm:prSet>
      <dgm:spPr/>
      <dgm:t>
        <a:bodyPr/>
        <a:lstStyle/>
        <a:p>
          <a:endParaRPr lang="ru-RU"/>
        </a:p>
      </dgm:t>
    </dgm:pt>
  </dgm:ptLst>
  <dgm:cxnLst>
    <dgm:cxn modelId="{8C9C44CA-CEA5-4735-A12E-56FA96B2042D}" type="presOf" srcId="{65EBB5BD-3676-41E9-8273-A56D3A727889}" destId="{7D024B3D-EC76-47B7-998D-8E7303A757F3}" srcOrd="0" destOrd="0" presId="urn:microsoft.com/office/officeart/2005/8/layout/arrow5"/>
    <dgm:cxn modelId="{F7CBE6E3-B94B-40AA-8662-6DF9CE3CCF60}" srcId="{331418E0-4C4E-4B2C-A097-4B2D1CBAA072}" destId="{629BC7CD-7F46-4A97-89A0-86625AF6AEF3}" srcOrd="0" destOrd="0" parTransId="{001F503F-CBC2-4CA2-AF8A-2B91AD12B1E5}" sibTransId="{A646D8D1-338F-45DD-BC79-3C75034CA749}"/>
    <dgm:cxn modelId="{E44B0B9D-0191-4E7A-9478-591DB058B918}" srcId="{331418E0-4C4E-4B2C-A097-4B2D1CBAA072}" destId="{5514AAB4-934B-4BD3-8A73-10C0071968B2}" srcOrd="2" destOrd="0" parTransId="{E35B7B86-5AFF-4AC4-B157-16AB98BAAC9F}" sibTransId="{F48C4C89-B69E-48FC-BE40-4476D09B66C3}"/>
    <dgm:cxn modelId="{84802EAA-7C19-4A3C-ACE3-FA0313D12589}" type="presOf" srcId="{629BC7CD-7F46-4A97-89A0-86625AF6AEF3}" destId="{7795AA78-F241-43AE-8F96-62E060F109ED}" srcOrd="0" destOrd="0" presId="urn:microsoft.com/office/officeart/2005/8/layout/arrow5"/>
    <dgm:cxn modelId="{F360B27F-D451-4A9F-BAF6-FCE0F88DFDCD}" type="presOf" srcId="{5514AAB4-934B-4BD3-8A73-10C0071968B2}" destId="{0429AEB2-E4F5-4BDF-B3E4-FE1CF820E041}" srcOrd="0" destOrd="0" presId="urn:microsoft.com/office/officeart/2005/8/layout/arrow5"/>
    <dgm:cxn modelId="{342F033F-A51F-4794-B741-321B2AABC4B5}" srcId="{331418E0-4C4E-4B2C-A097-4B2D1CBAA072}" destId="{65EBB5BD-3676-41E9-8273-A56D3A727889}" srcOrd="1" destOrd="0" parTransId="{04FA7E3D-3B82-4261-821D-143FF07E4155}" sibTransId="{C3CD0F63-6B9C-42D4-99B5-3CD4B5FD457A}"/>
    <dgm:cxn modelId="{7DC77B44-B88E-4E9E-ACAF-B7A4BFF02BA9}" type="presOf" srcId="{331418E0-4C4E-4B2C-A097-4B2D1CBAA072}" destId="{A8CAB428-FE11-4990-9C7D-78DAEFA95223}" srcOrd="0" destOrd="0" presId="urn:microsoft.com/office/officeart/2005/8/layout/arrow5"/>
    <dgm:cxn modelId="{DFB46644-C84E-403C-89C5-1EB1B9E7BCA8}" type="presParOf" srcId="{A8CAB428-FE11-4990-9C7D-78DAEFA95223}" destId="{7795AA78-F241-43AE-8F96-62E060F109ED}" srcOrd="0" destOrd="0" presId="urn:microsoft.com/office/officeart/2005/8/layout/arrow5"/>
    <dgm:cxn modelId="{F2727556-D6C9-4E2C-9349-9519DB478F75}" type="presParOf" srcId="{A8CAB428-FE11-4990-9C7D-78DAEFA95223}" destId="{7D024B3D-EC76-47B7-998D-8E7303A757F3}" srcOrd="1" destOrd="0" presId="urn:microsoft.com/office/officeart/2005/8/layout/arrow5"/>
    <dgm:cxn modelId="{733F8D4E-05D4-45FD-B783-14EA497BEDB4}" type="presParOf" srcId="{A8CAB428-FE11-4990-9C7D-78DAEFA95223}" destId="{0429AEB2-E4F5-4BDF-B3E4-FE1CF820E041}" srcOrd="2"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B50458FB-29B5-4155-84BB-018268409A17}" type="datetimeFigureOut">
              <a:rPr lang="ru-RU" smtClean="0"/>
              <a:pPr/>
              <a:t>30.06.2025</a:t>
            </a:fld>
            <a:endParaRPr lang="ru-RU"/>
          </a:p>
        </p:txBody>
      </p:sp>
      <p:sp>
        <p:nvSpPr>
          <p:cNvPr id="4" name="Образ слайда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032F483E-439B-478B-8238-49059DE0304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dirty="0" smtClean="0">
                <a:latin typeface="Futura PT "/>
              </a:rPr>
              <a:t>В</a:t>
            </a:r>
            <a:r>
              <a:rPr lang="ru-RU" sz="1200" baseline="0" dirty="0" smtClean="0">
                <a:latin typeface="Futura PT "/>
              </a:rPr>
              <a:t> программном продукте автоматизированы схемы обслуживания клиентов:</a:t>
            </a:r>
          </a:p>
          <a:p>
            <a:r>
              <a:rPr lang="ru-RU" sz="1200" baseline="0" dirty="0" smtClean="0">
                <a:latin typeface="Futura PT "/>
              </a:rPr>
              <a:t>1 </a:t>
            </a:r>
            <a:r>
              <a:rPr lang="ru-RU" sz="1200" b="1" baseline="0" dirty="0" smtClean="0">
                <a:latin typeface="Futura PT "/>
              </a:rPr>
              <a:t>В Ресторане  схема </a:t>
            </a:r>
            <a:r>
              <a:rPr lang="ru-RU" sz="1200" baseline="0" dirty="0" smtClean="0">
                <a:latin typeface="Futura PT "/>
              </a:rPr>
              <a:t>действует с возможностью бронирования столиков. При бронировании столиков, формируется заказ на </a:t>
            </a:r>
            <a:r>
              <a:rPr lang="ru-RU" sz="1200" baseline="0" dirty="0" err="1" smtClean="0">
                <a:latin typeface="Futura PT "/>
              </a:rPr>
              <a:t>бронь</a:t>
            </a:r>
            <a:r>
              <a:rPr lang="ru-RU" sz="1200" baseline="0" dirty="0" smtClean="0">
                <a:latin typeface="Futura PT "/>
              </a:rPr>
              <a:t> далее действует общая схема:</a:t>
            </a:r>
          </a:p>
          <a:p>
            <a:pPr marL="171450" indent="-171450">
              <a:buFont typeface="Arial" panose="020B0604020202020204" pitchFamily="34" charset="0"/>
              <a:buChar char="•"/>
            </a:pPr>
            <a:r>
              <a:rPr lang="ru-RU" sz="1200" baseline="0" dirty="0" smtClean="0">
                <a:latin typeface="Futura PT "/>
              </a:rPr>
              <a:t>формируется заказ на приготовлению блюда с печатью марки и уходит на монитор повара</a:t>
            </a:r>
          </a:p>
          <a:p>
            <a:pPr marL="171450" indent="-171450">
              <a:buFont typeface="Arial" panose="020B0604020202020204" pitchFamily="34" charset="0"/>
              <a:buChar char="•"/>
            </a:pPr>
            <a:r>
              <a:rPr lang="ru-RU" sz="1200" baseline="0" dirty="0" smtClean="0">
                <a:latin typeface="Futura PT "/>
              </a:rPr>
              <a:t>после изготовления блюда на монитор официанта поступает информация о готовности блюд</a:t>
            </a:r>
          </a:p>
          <a:p>
            <a:pPr marL="171450" indent="-171450">
              <a:buFont typeface="Arial" panose="020B0604020202020204" pitchFamily="34" charset="0"/>
              <a:buChar char="•"/>
            </a:pPr>
            <a:r>
              <a:rPr lang="ru-RU" sz="1200" baseline="0" dirty="0" smtClean="0">
                <a:latin typeface="Futura PT "/>
              </a:rPr>
              <a:t>3аказ передается клиенту.</a:t>
            </a:r>
          </a:p>
          <a:p>
            <a:pPr marL="171450" indent="-171450">
              <a:buFont typeface="Arial" panose="020B0604020202020204" pitchFamily="34" charset="0"/>
              <a:buChar char="•"/>
            </a:pPr>
            <a:r>
              <a:rPr lang="ru-RU" sz="1200" baseline="0" dirty="0" smtClean="0">
                <a:latin typeface="Futura PT "/>
              </a:rPr>
              <a:t>по запросу клиента проводится печать </a:t>
            </a:r>
            <a:r>
              <a:rPr lang="ru-RU" sz="1200" baseline="0" dirty="0" err="1" smtClean="0">
                <a:latin typeface="Futura PT "/>
              </a:rPr>
              <a:t>пречека</a:t>
            </a:r>
            <a:r>
              <a:rPr lang="ru-RU" sz="1200" baseline="0" dirty="0" smtClean="0">
                <a:latin typeface="Futura PT "/>
              </a:rPr>
              <a:t>, принимается оплата с предоставлением чека ККМ</a:t>
            </a:r>
          </a:p>
          <a:p>
            <a:r>
              <a:rPr lang="ru-RU" sz="1200" baseline="0" dirty="0" smtClean="0">
                <a:latin typeface="Futura PT "/>
              </a:rPr>
              <a:t>2 </a:t>
            </a:r>
            <a:r>
              <a:rPr lang="ru-RU" sz="1200" b="1" baseline="0" dirty="0" smtClean="0">
                <a:latin typeface="Futura PT "/>
              </a:rPr>
              <a:t>Схема  доставки </a:t>
            </a:r>
            <a:r>
              <a:rPr lang="en-US" sz="1200" b="0" baseline="0" dirty="0" smtClean="0">
                <a:latin typeface="Futura PT "/>
              </a:rPr>
              <a:t> </a:t>
            </a:r>
            <a:r>
              <a:rPr lang="ru-RU" sz="1200" baseline="0" dirty="0" smtClean="0">
                <a:latin typeface="Futura PT "/>
              </a:rPr>
              <a:t>принимается заказ на доставку и на приготовление блюд, информация уходит на монитор повара. После изготовления блюда на монитор комплектовщика поступает информация о готовности блюд. Заказ комплектуется и передается доставщику и далее клиенту. Принимается оплата с предоставлением чека ККМ.</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200" baseline="0" dirty="0" smtClean="0">
                <a:latin typeface="Futura PT "/>
              </a:rPr>
              <a:t>3 </a:t>
            </a:r>
            <a:r>
              <a:rPr lang="ru-RU" sz="1200" b="1" baseline="0" dirty="0" smtClean="0">
                <a:latin typeface="Futura PT "/>
              </a:rPr>
              <a:t>Схема  </a:t>
            </a:r>
            <a:r>
              <a:rPr lang="ru-RU" sz="1200" b="1" baseline="0" dirty="0" err="1" smtClean="0">
                <a:latin typeface="Futura PT "/>
              </a:rPr>
              <a:t>фаст-фуд</a:t>
            </a:r>
            <a:r>
              <a:rPr lang="ru-RU" sz="1200" b="1" baseline="0" dirty="0" smtClean="0">
                <a:latin typeface="Futura PT "/>
              </a:rPr>
              <a:t> </a:t>
            </a:r>
            <a:r>
              <a:rPr lang="ru-RU" sz="1200" b="0" baseline="0" dirty="0" smtClean="0">
                <a:latin typeface="Futura PT "/>
              </a:rPr>
              <a:t>формируется</a:t>
            </a:r>
            <a:r>
              <a:rPr lang="ru-RU" sz="1200" b="1" baseline="0" dirty="0" smtClean="0">
                <a:latin typeface="Futura PT "/>
              </a:rPr>
              <a:t> </a:t>
            </a:r>
            <a:r>
              <a:rPr lang="ru-RU" sz="1200" baseline="0" dirty="0" smtClean="0">
                <a:latin typeface="Futura PT "/>
              </a:rPr>
              <a:t>заказ на приготовление блюд, принимается оплата с предоставлением чека ККМ, далее информация уходит на монитор повара. После изготовления блюда на монитор комплектовщика поступает информация о готовности блюд. Заказ комплектуется и передается клиенту.</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200" baseline="0" dirty="0" smtClean="0">
                <a:latin typeface="Futura PT "/>
              </a:rPr>
              <a:t>3 </a:t>
            </a:r>
            <a:r>
              <a:rPr lang="ru-RU" sz="1200" b="1" baseline="0" dirty="0" smtClean="0">
                <a:latin typeface="Futura PT "/>
              </a:rPr>
              <a:t>Схема  </a:t>
            </a:r>
            <a:r>
              <a:rPr lang="ru-RU" sz="1200" b="1" baseline="0" dirty="0" err="1" smtClean="0">
                <a:latin typeface="Futura PT "/>
              </a:rPr>
              <a:t>кейтеринг</a:t>
            </a:r>
            <a:r>
              <a:rPr lang="ru-RU" sz="1200" b="1" baseline="0" dirty="0" smtClean="0">
                <a:latin typeface="Futura PT "/>
              </a:rPr>
              <a:t> </a:t>
            </a:r>
            <a:r>
              <a:rPr lang="ru-RU" sz="1200" b="0" baseline="0" dirty="0" smtClean="0">
                <a:latin typeface="Futura PT "/>
              </a:rPr>
              <a:t>формируется</a:t>
            </a:r>
            <a:r>
              <a:rPr lang="ru-RU" sz="1200" b="1" baseline="0" dirty="0" smtClean="0">
                <a:latin typeface="Futura PT "/>
              </a:rPr>
              <a:t> </a:t>
            </a:r>
            <a:r>
              <a:rPr lang="ru-RU" sz="1200" baseline="0" dirty="0" smtClean="0">
                <a:latin typeface="Futura PT "/>
              </a:rPr>
              <a:t>заказ на предоставление услуги </a:t>
            </a:r>
            <a:r>
              <a:rPr lang="ru-RU" sz="1200" baseline="0" dirty="0" err="1" smtClean="0">
                <a:latin typeface="Futura PT "/>
              </a:rPr>
              <a:t>кейтеринга</a:t>
            </a:r>
            <a:r>
              <a:rPr lang="ru-RU" sz="1200" baseline="0" dirty="0" smtClean="0">
                <a:latin typeface="Futura PT "/>
              </a:rPr>
              <a:t>, формируется заказ на кухню для приготовление блюд, далее информация уходит на монитор повара. После изготовления блюда на монитор комплектовщика поступает информация о готовности блюд. Заказ комплектуется и передается клиенту. Принимается оплата с предоставлением чека ККМ.</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7</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 конструкторе карты зала доступно поле для размещения столов на карте и отображены ссылки на размещенные столы для редактирования. </a:t>
            </a:r>
            <a:r>
              <a:rPr lang="ru-RU" dirty="0" smtClean="0"/>
              <a:t>Свойства стола в Редакторе можно открыть следующим образом: необходимо выбрать нужный стол для редактирования, нажать на него ПКМ и перейти к команде «Свойства стола».</a:t>
            </a: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Свойства стола в Редакторе можно открыть следующим образом: необходимо выбрать нужный стол для редактирования, нажать на него ПКМ и перейти к команде «Свойства стола».</a:t>
            </a: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18</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Поддержана возможность работы с неограниченным количеством основных меню и </a:t>
            </a:r>
            <a:r>
              <a:rPr lang="ru-RU" sz="1200" dirty="0" err="1" smtClean="0"/>
              <a:t>комбо-меню</a:t>
            </a:r>
            <a:r>
              <a:rPr lang="ru-RU" sz="1200" dirty="0" smtClean="0"/>
              <a:t> (комплексные обеды, </a:t>
            </a:r>
            <a:r>
              <a:rPr lang="ru-RU" sz="1200" dirty="0" err="1" smtClean="0"/>
              <a:t>бизнес-ланчи</a:t>
            </a:r>
            <a:r>
              <a:rPr lang="ru-RU" sz="1200" dirty="0" smtClean="0"/>
              <a:t> и т.д.), позициями меню, рецептурами и модификаторами.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Настройка работы с меню начинается с создания видов меню.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ahoma" pitchFamily="34" charset="0"/>
                <a:ea typeface="Tahoma" pitchFamily="34" charset="0"/>
                <a:cs typeface="Tahoma" pitchFamily="34" charset="0"/>
              </a:rPr>
              <a:t>Каждый элемент справочника описывает один вид меню. Для меню можно задать период и время действия, указать вид цен.</a:t>
            </a: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19</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Справочник «Рецептуры» является иерархическим и содержит группы с рецептурами. Справочник Рецептуры необходим для создания и хранения составов рецептур. В</a:t>
            </a:r>
            <a:r>
              <a:rPr lang="ru-RU" baseline="0" dirty="0" smtClean="0"/>
              <a:t> форме создания рецептуры можно привязать блюдо к номенклатуре, указать количество порций и заполнить табличную часть ингредиенты.</a:t>
            </a:r>
            <a:endParaRPr lang="ru-RU" dirty="0" smtClean="0"/>
          </a:p>
        </p:txBody>
      </p:sp>
      <p:sp>
        <p:nvSpPr>
          <p:cNvPr id="4" name="Номер слайда 3"/>
          <p:cNvSpPr>
            <a:spLocks noGrp="1"/>
          </p:cNvSpPr>
          <p:nvPr>
            <p:ph type="sldNum" sz="quarter" idx="10"/>
          </p:nvPr>
        </p:nvSpPr>
        <p:spPr/>
        <p:txBody>
          <a:bodyPr/>
          <a:lstStyle/>
          <a:p>
            <a:fld id="{032F483E-439B-478B-8238-49059DE03044}" type="slidenum">
              <a:rPr lang="ru-RU" smtClean="0"/>
              <a:pPr/>
              <a:t>21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 форме создания позиции меню можно задать цену блюда, размер порции, отображение позиции меню, отображение в РМК, привязать номенклатуру для отражения в учете. Если к учетной номенклатуре привязана рецептура,</a:t>
            </a:r>
            <a:r>
              <a:rPr lang="ru-RU" sz="1200" baseline="0" dirty="0" smtClean="0"/>
              <a:t> то поле «Состав блюда» будет автоматически заполнено составом комплектующих из рецептуры.</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22</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 помощью модификаторов блюд на места приготовления передается дополнительная информация по блюдам, которая может понадобиться при приготовлении данных блюд или при их подаче.</a:t>
            </a: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23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Поддержана возможность отражения информации по недоступным позициям меню при отсутствии ингредиентов на складе, зонах приготовления и включению их в </a:t>
            </a:r>
            <a:r>
              <a:rPr lang="ru-RU" dirty="0" err="1" smtClean="0"/>
              <a:t>стоп-лист</a:t>
            </a:r>
            <a:r>
              <a:rPr lang="ru-RU" dirty="0" smtClean="0"/>
              <a:t> для ограничения реализации гостям заведения. </a:t>
            </a:r>
          </a:p>
          <a:p>
            <a:r>
              <a:rPr lang="ru-RU" dirty="0" smtClean="0"/>
              <a:t>После добавления позиции меню в </a:t>
            </a:r>
            <a:r>
              <a:rPr lang="ru-RU" dirty="0" err="1" smtClean="0"/>
              <a:t>стоп-лист</a:t>
            </a:r>
            <a:r>
              <a:rPr lang="ru-RU" dirty="0" smtClean="0"/>
              <a:t> – данные автоматически отразятся в справочнике Недоступные позиции меню.</a:t>
            </a:r>
          </a:p>
          <a:p>
            <a:r>
              <a:rPr lang="ru-RU" dirty="0" smtClean="0"/>
              <a:t>При отсутствии ингредиентов на складе и в зонах приготовления позиции меню так же могут быть отражены как недоступные к продаже</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24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справочнике реализована</a:t>
            </a:r>
            <a:r>
              <a:rPr lang="ru-RU" sz="1200" b="0" i="0" kern="1200" baseline="0" dirty="0" smtClean="0">
                <a:solidFill>
                  <a:schemeClr val="tx1"/>
                </a:solidFill>
                <a:latin typeface="+mn-lt"/>
                <a:ea typeface="+mn-ea"/>
                <a:cs typeface="+mn-cs"/>
              </a:rPr>
              <a:t> возможность </a:t>
            </a:r>
            <a:r>
              <a:rPr lang="ru-RU" sz="1200" b="0" i="0" kern="1200" dirty="0" smtClean="0">
                <a:solidFill>
                  <a:schemeClr val="tx1"/>
                </a:solidFill>
                <a:latin typeface="+mn-lt"/>
                <a:ea typeface="+mn-ea"/>
                <a:cs typeface="+mn-cs"/>
              </a:rPr>
              <a:t>создавать рабочие места для персонала ресторана.</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25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Управляемая панель АРМ/РМК делится на три раздела: «Кассовые операции», «АРМ», «Сервис».</a:t>
            </a:r>
          </a:p>
          <a:p>
            <a:r>
              <a:rPr lang="ru-RU" sz="1200" b="0" i="0" kern="1200" dirty="0" smtClean="0">
                <a:solidFill>
                  <a:schemeClr val="tx1"/>
                </a:solidFill>
                <a:latin typeface="+mn-lt"/>
                <a:ea typeface="+mn-ea"/>
                <a:cs typeface="+mn-cs"/>
              </a:rPr>
              <a:t>В разделе «Кассовые операции» и «Сервис» сохранены настройки работы в РМК.</a:t>
            </a:r>
          </a:p>
          <a:p>
            <a:r>
              <a:rPr lang="ru-RU" sz="1200" b="0" i="0" kern="1200" dirty="0" smtClean="0">
                <a:solidFill>
                  <a:schemeClr val="tx1"/>
                </a:solidFill>
                <a:latin typeface="+mn-lt"/>
                <a:ea typeface="+mn-ea"/>
                <a:cs typeface="+mn-cs"/>
              </a:rPr>
              <a:t>В разделе «АРМ» размещены кнопки:</a:t>
            </a:r>
          </a:p>
          <a:p>
            <a:r>
              <a:rPr lang="ru-RU" sz="1200" b="0" i="0" kern="1200" dirty="0" smtClean="0">
                <a:solidFill>
                  <a:schemeClr val="tx1"/>
                </a:solidFill>
                <a:latin typeface="+mn-lt"/>
                <a:ea typeface="+mn-ea"/>
                <a:cs typeface="+mn-cs"/>
              </a:rPr>
              <a:t>Официант – переход к рабочему месту официанта (РМО)</a:t>
            </a:r>
          </a:p>
          <a:p>
            <a:r>
              <a:rPr lang="ru-RU" sz="1200" b="0" i="0" kern="1200" dirty="0" smtClean="0">
                <a:solidFill>
                  <a:schemeClr val="tx1"/>
                </a:solidFill>
                <a:latin typeface="+mn-lt"/>
                <a:ea typeface="+mn-ea"/>
                <a:cs typeface="+mn-cs"/>
              </a:rPr>
              <a:t>Е-очередь – переход к рабочему месту электронной очереди.</a:t>
            </a:r>
          </a:p>
          <a:p>
            <a:r>
              <a:rPr lang="ru-RU" sz="1200" b="0" i="0" kern="1200" dirty="0" smtClean="0">
                <a:solidFill>
                  <a:schemeClr val="tx1"/>
                </a:solidFill>
                <a:latin typeface="+mn-lt"/>
                <a:ea typeface="+mn-ea"/>
                <a:cs typeface="+mn-cs"/>
              </a:rPr>
              <a:t>Печать – переход к обработке «Менеджер печати марок и </a:t>
            </a:r>
            <a:r>
              <a:rPr lang="ru-RU" sz="1200" b="0" i="0" kern="1200" dirty="0" err="1" smtClean="0">
                <a:solidFill>
                  <a:schemeClr val="tx1"/>
                </a:solidFill>
                <a:latin typeface="+mn-lt"/>
                <a:ea typeface="+mn-ea"/>
                <a:cs typeface="+mn-cs"/>
              </a:rPr>
              <a:t>пречеков</a:t>
            </a:r>
            <a:r>
              <a:rPr lang="ru-RU" sz="1200" b="0" i="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032F483E-439B-478B-8238-49059DE03044}" type="slidenum">
              <a:rPr lang="ru-RU" smtClean="0"/>
              <a:pPr/>
              <a:t>26</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Futura PT "/>
              </a:rPr>
              <a:t>Настройка РМК позволяет провести настройку интерфейса кассира, действий системы, отражения командных кнопок, вывода информации по строкам и работе с </a:t>
            </a:r>
            <a:r>
              <a:rPr lang="ru-RU" sz="1200" b="1" dirty="0" smtClean="0">
                <a:latin typeface="Futura PT "/>
              </a:rPr>
              <a:t>Меню ресторана</a:t>
            </a:r>
          </a:p>
          <a:p>
            <a:r>
              <a:rPr lang="ru-RU" sz="1200" kern="1200" dirty="0" smtClean="0">
                <a:solidFill>
                  <a:schemeClr val="tx1"/>
                </a:solidFill>
                <a:latin typeface="Futura PT "/>
              </a:rPr>
              <a:t>Данная</a:t>
            </a:r>
            <a:r>
              <a:rPr lang="ru-RU" sz="1200" kern="1200" baseline="0" dirty="0" smtClean="0">
                <a:solidFill>
                  <a:schemeClr val="tx1"/>
                </a:solidFill>
                <a:latin typeface="Futura PT "/>
              </a:rPr>
              <a:t> настройка влияет на отражение информации в </a:t>
            </a:r>
            <a:r>
              <a:rPr lang="ru-RU" sz="1200" kern="1200" dirty="0" smtClean="0">
                <a:solidFill>
                  <a:schemeClr val="tx1"/>
                </a:solidFill>
                <a:latin typeface="Futura PT "/>
              </a:rPr>
              <a:t>интерфейсе меню ресторана и </a:t>
            </a:r>
            <a:r>
              <a:rPr lang="ru-RU" sz="1200" kern="1200" dirty="0" err="1" smtClean="0">
                <a:solidFill>
                  <a:schemeClr val="tx1"/>
                </a:solidFill>
                <a:latin typeface="Futura PT "/>
              </a:rPr>
              <a:t>логирование</a:t>
            </a:r>
            <a:r>
              <a:rPr lang="ru-RU" sz="1200" kern="1200" dirty="0" smtClean="0">
                <a:solidFill>
                  <a:schemeClr val="tx1"/>
                </a:solidFill>
                <a:latin typeface="Futura PT "/>
              </a:rPr>
              <a:t> действий пользователя при работе в РМК, с возможностью формирование отчета о  его действиях.</a:t>
            </a:r>
          </a:p>
        </p:txBody>
      </p:sp>
      <p:sp>
        <p:nvSpPr>
          <p:cNvPr id="4" name="Номер слайда 3"/>
          <p:cNvSpPr>
            <a:spLocks noGrp="1"/>
          </p:cNvSpPr>
          <p:nvPr>
            <p:ph type="sldNum" sz="quarter" idx="10"/>
          </p:nvPr>
        </p:nvSpPr>
        <p:spPr/>
        <p:txBody>
          <a:bodyPr/>
          <a:lstStyle/>
          <a:p>
            <a:fld id="{032F483E-439B-478B-8238-49059DE03044}" type="slidenum">
              <a:rPr lang="ru-RU" smtClean="0"/>
              <a:pPr/>
              <a:t>28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Табличная часть «Товары» содержит информацию о позициях меню, выбранных модификаторах, стоимости заказа, а также отражает информацию о статусах строк и статусе печати.</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32F483E-439B-478B-8238-49059DE03044}" type="slidenum">
              <a:rPr lang="ru-RU" smtClean="0"/>
              <a:pPr/>
              <a:t>8</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Futura PT "/>
              </a:rPr>
              <a:t>Настройка  команд</a:t>
            </a:r>
            <a:r>
              <a:rPr lang="ru-RU" sz="1200" baseline="0" dirty="0" smtClean="0">
                <a:latin typeface="Futura PT "/>
              </a:rPr>
              <a:t> навигации, колонок  и количества строк, шрифт панели меню и видов меню проводится  </a:t>
            </a:r>
            <a:r>
              <a:rPr lang="ru-RU" sz="1200" b="1" dirty="0" smtClean="0">
                <a:latin typeface="Futura PT "/>
              </a:rPr>
              <a:t>Меню ресторана.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Справа от кнопок перехода между меню расположены «Виды меню» ресторана из одноименного справочника.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 кнопками перехода между меню расположены «Группы» выбранного вида меню, имеющие подгруппы.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 кнопками «Виды меню» расположены «Позиции меню», находящихся в выбранной группе. </a:t>
            </a:r>
          </a:p>
        </p:txBody>
      </p:sp>
      <p:sp>
        <p:nvSpPr>
          <p:cNvPr id="4" name="Номер слайда 3"/>
          <p:cNvSpPr>
            <a:spLocks noGrp="1"/>
          </p:cNvSpPr>
          <p:nvPr>
            <p:ph type="sldNum" sz="quarter" idx="10"/>
          </p:nvPr>
        </p:nvSpPr>
        <p:spPr/>
        <p:txBody>
          <a:bodyPr/>
          <a:lstStyle/>
          <a:p>
            <a:fld id="{032F483E-439B-478B-8238-49059DE03044}" type="slidenum">
              <a:rPr lang="ru-RU" smtClean="0"/>
              <a:pPr/>
              <a:t>29</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Futura PT "/>
              </a:rPr>
              <a:t>В РМК  доступен интерфейс </a:t>
            </a:r>
            <a:r>
              <a:rPr lang="ru-RU" sz="1200" b="1" dirty="0" smtClean="0">
                <a:latin typeface="Futura PT "/>
              </a:rPr>
              <a:t>Меню ресторана</a:t>
            </a:r>
            <a:r>
              <a:rPr lang="ru-RU" sz="1200" dirty="0" smtClean="0">
                <a:latin typeface="Futura PT "/>
              </a:rPr>
              <a:t> и работа с  видами и позициями меню. </a:t>
            </a:r>
            <a:r>
              <a:rPr lang="ru-RU" sz="1200" dirty="0" smtClean="0"/>
              <a:t>Для позиций меню, у которых назначены модификаторы, есть дополнительное всплывающее окно для выбора модификатора в блюдо.</a:t>
            </a:r>
            <a:endParaRPr lang="ru-RU" sz="1200" dirty="0" smtClean="0">
              <a:latin typeface="Futura PT "/>
            </a:endParaRP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30</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вкладке «Общие настройки» расположены три раздела:</a:t>
            </a:r>
          </a:p>
          <a:p>
            <a:pPr>
              <a:buFont typeface="Arial" pitchFamily="34" charset="0"/>
              <a:buChar char="•"/>
            </a:pPr>
            <a:r>
              <a:rPr lang="ru-RU" dirty="0" smtClean="0"/>
              <a:t>Интерфейс работы с заказом;</a:t>
            </a:r>
          </a:p>
          <a:p>
            <a:pPr>
              <a:buFont typeface="Arial" pitchFamily="34" charset="0"/>
              <a:buChar char="•"/>
            </a:pPr>
            <a:r>
              <a:rPr lang="ru-RU" dirty="0" smtClean="0"/>
              <a:t>Действия системы;</a:t>
            </a:r>
          </a:p>
          <a:p>
            <a:pPr>
              <a:buFont typeface="Arial" pitchFamily="34" charset="0"/>
              <a:buChar char="•"/>
            </a:pPr>
            <a:r>
              <a:rPr lang="ru-RU" dirty="0" smtClean="0"/>
              <a:t>Интерфейс работы со списком столов»</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вкладке «Кнопки нижней панели» (назначение кнопок ресторана) настраивается возможность для сохранения и отмены заказа, печать марок и </a:t>
            </a:r>
            <a:r>
              <a:rPr lang="ru-RU" dirty="0" err="1" smtClean="0"/>
              <a:t>пречеков</a:t>
            </a:r>
            <a:r>
              <a:rPr lang="ru-RU" dirty="0" smtClean="0"/>
              <a:t>.</a:t>
            </a:r>
          </a:p>
          <a:p>
            <a:r>
              <a:rPr lang="ru-RU" dirty="0" smtClean="0"/>
              <a:t>На вкладке «Кнопки верхней панели» (назначение команд для ресторана) устанавливаются команды перевода заказа в статус «</a:t>
            </a:r>
            <a:r>
              <a:rPr lang="ru-RU" dirty="0" err="1" smtClean="0"/>
              <a:t>Пречек</a:t>
            </a:r>
            <a:r>
              <a:rPr lang="ru-RU" dirty="0" smtClean="0"/>
              <a:t>» и возможность выбора официанта заказа.</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клику выбранного стола открывается форма «Выбор действия с заказом» для работы с заказом ресторана:</a:t>
            </a:r>
          </a:p>
          <a:p>
            <a:r>
              <a:rPr lang="ru-RU" dirty="0" smtClean="0"/>
              <a:t>Создать заказ;</a:t>
            </a:r>
          </a:p>
          <a:p>
            <a:r>
              <a:rPr lang="ru-RU" dirty="0" smtClean="0"/>
              <a:t>Забронировать;</a:t>
            </a:r>
          </a:p>
          <a:p>
            <a:r>
              <a:rPr lang="ru-RU" dirty="0" smtClean="0"/>
              <a:t>Сведения о бронировании;</a:t>
            </a:r>
          </a:p>
          <a:p>
            <a:r>
              <a:rPr lang="ru-RU" dirty="0" smtClean="0"/>
              <a:t>Открыть заказ;</a:t>
            </a:r>
          </a:p>
          <a:p>
            <a:r>
              <a:rPr lang="ru-RU" dirty="0" err="1" smtClean="0"/>
              <a:t>Пречек</a:t>
            </a:r>
            <a:r>
              <a:rPr lang="ru-RU" dirty="0" smtClean="0"/>
              <a:t>;</a:t>
            </a:r>
          </a:p>
          <a:p>
            <a:r>
              <a:rPr lang="ru-RU" dirty="0" smtClean="0"/>
              <a:t>Отмена </a:t>
            </a:r>
            <a:r>
              <a:rPr lang="ru-RU" dirty="0" err="1" smtClean="0"/>
              <a:t>пречека</a:t>
            </a:r>
            <a:r>
              <a:rPr lang="ru-RU" dirty="0" smtClean="0"/>
              <a:t>;</a:t>
            </a:r>
          </a:p>
          <a:p>
            <a:r>
              <a:rPr lang="ru-RU" smtClean="0"/>
              <a:t>Отменить заказ.</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ahoma" pitchFamily="34" charset="0"/>
                <a:ea typeface="Tahoma" pitchFamily="34" charset="0"/>
                <a:cs typeface="Tahoma" pitchFamily="34" charset="0"/>
              </a:rPr>
              <a:t>Справа от области формирования заказа расположены команды управления заказом. В нижней части экрана, под зоной формирования, находятся кнопки нижней панели.</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Также добавляется строка с услугой обслуживания, % обслуживания задается</a:t>
            </a:r>
            <a:r>
              <a:rPr lang="ru-RU" baseline="0" dirty="0" smtClean="0"/>
              <a:t> в Учетной политике магазина.</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39</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форме доступны отборы быстрого поиска брони:</a:t>
            </a:r>
          </a:p>
          <a:p>
            <a:pPr>
              <a:buFont typeface="Arial" pitchFamily="34" charset="0"/>
              <a:buChar char="•"/>
            </a:pPr>
            <a:r>
              <a:rPr lang="ru-RU" dirty="0" smtClean="0"/>
              <a:t> Зал – выбор зала из справочника Залы;</a:t>
            </a:r>
          </a:p>
          <a:p>
            <a:pPr>
              <a:buFont typeface="Arial" pitchFamily="34" charset="0"/>
              <a:buChar char="•"/>
            </a:pPr>
            <a:r>
              <a:rPr lang="ru-RU" dirty="0" smtClean="0"/>
              <a:t> Стол – выбор Стола из выбранного зала;</a:t>
            </a:r>
          </a:p>
          <a:p>
            <a:pPr>
              <a:buFont typeface="Arial" pitchFamily="34" charset="0"/>
              <a:buChar char="•"/>
            </a:pPr>
            <a:r>
              <a:rPr lang="ru-RU" dirty="0" smtClean="0"/>
              <a:t> Дата – установить дату события;</a:t>
            </a:r>
          </a:p>
          <a:p>
            <a:pPr>
              <a:buFont typeface="Arial" pitchFamily="34" charset="0"/>
              <a:buChar char="•"/>
            </a:pPr>
            <a:r>
              <a:rPr lang="ru-RU" dirty="0" smtClean="0"/>
              <a:t> Гость – выбор гостя из справочника Физические лица;</a:t>
            </a:r>
          </a:p>
          <a:p>
            <a:pPr>
              <a:buFont typeface="Arial" pitchFamily="34" charset="0"/>
              <a:buChar char="•"/>
            </a:pPr>
            <a:r>
              <a:rPr lang="ru-RU" dirty="0" smtClean="0"/>
              <a:t> Телефон – ввод номера телефона гостя в специальную форму.</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42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программном продукте «1С-Рейтинг: Ресторан» пользователю предоставлена возможность анализа финансово-хозяйственной деятельности предприятия с помощью отчетов.</a:t>
            </a:r>
          </a:p>
          <a:p>
            <a:r>
              <a:rPr lang="ru-RU" sz="1200" b="0" i="0" kern="1200" dirty="0" smtClean="0">
                <a:solidFill>
                  <a:schemeClr val="tx1"/>
                </a:solidFill>
                <a:latin typeface="+mn-lt"/>
                <a:ea typeface="+mn-ea"/>
                <a:cs typeface="+mn-cs"/>
              </a:rPr>
              <a:t>Предусмотрена специализированная отчетность для:</a:t>
            </a:r>
          </a:p>
        </p:txBody>
      </p:sp>
      <p:sp>
        <p:nvSpPr>
          <p:cNvPr id="4" name="Номер слайда 3"/>
          <p:cNvSpPr>
            <a:spLocks noGrp="1"/>
          </p:cNvSpPr>
          <p:nvPr>
            <p:ph type="sldNum" sz="quarter" idx="10"/>
          </p:nvPr>
        </p:nvSpPr>
        <p:spPr/>
        <p:txBody>
          <a:bodyPr/>
          <a:lstStyle/>
          <a:p>
            <a:fld id="{032F483E-439B-478B-8238-49059DE03044}" type="slidenum">
              <a:rPr lang="ru-RU" smtClean="0"/>
              <a:pPr/>
              <a:t>43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Futura PT "/>
              </a:rPr>
              <a:t>В документе отражается информация по брони, сумме предоплаты и стоимости услуги бронирования.</a:t>
            </a:r>
          </a:p>
        </p:txBody>
      </p:sp>
      <p:sp>
        <p:nvSpPr>
          <p:cNvPr id="4" name="Номер слайда 3"/>
          <p:cNvSpPr>
            <a:spLocks noGrp="1"/>
          </p:cNvSpPr>
          <p:nvPr>
            <p:ph type="sldNum" sz="quarter" idx="10"/>
          </p:nvPr>
        </p:nvSpPr>
        <p:spPr/>
        <p:txBody>
          <a:bodyPr/>
          <a:lstStyle/>
          <a:p>
            <a:fld id="{032F483E-439B-478B-8238-49059DE03044}" type="slidenum">
              <a:rPr lang="ru-RU" smtClean="0"/>
              <a:pPr/>
              <a:t>9</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Анализа среднего времени приготовления блюд за указанный период</a:t>
            </a:r>
            <a:r>
              <a:rPr lang="ru-RU" sz="1200" b="0" i="0" kern="1200" dirty="0" smtClean="0">
                <a:solidFill>
                  <a:schemeClr val="tx1"/>
                </a:solidFill>
                <a:latin typeface="+mn-lt"/>
                <a:ea typeface="+mn-ea"/>
                <a:cs typeface="+mn-cs"/>
              </a:rPr>
              <a:t>. Отчет предназначен для анализа среднего времени приготовления блюд с детализацией по: заказу ресторана, блюду, датам приёма и выполнения заказа, плановому и фактическому времени приготовления.</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32F483E-439B-478B-8238-49059DE03044}" type="slidenum">
              <a:rPr lang="ru-RU" smtClean="0"/>
              <a:pPr/>
              <a:t>44</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Анализа данных о бронировании. </a:t>
            </a:r>
            <a:r>
              <a:rPr lang="ru-RU" sz="1200" b="0" i="0" kern="1200" dirty="0" smtClean="0">
                <a:solidFill>
                  <a:schemeClr val="tx1"/>
                </a:solidFill>
                <a:latin typeface="+mn-lt"/>
                <a:ea typeface="+mn-ea"/>
                <a:cs typeface="+mn-cs"/>
              </a:rPr>
              <a:t>Отчет предоставляет подробные данные по заказам на бронирование столов и залов за определенный период.</a:t>
            </a:r>
          </a:p>
          <a:p>
            <a:r>
              <a:rPr lang="ru-RU" dirty="0" smtClean="0"/>
              <a:t>Также доступен широкий спектр отчетности  типовой конфигурации 1С: Розница для Казахстана</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45</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Futura PT "/>
              </a:rPr>
              <a:t>1С-Рейтинг: Ресторан для Казахстана</a:t>
            </a:r>
            <a:r>
              <a:rPr lang="ru-RU" sz="1200" i="0" kern="1200" dirty="0" smtClean="0">
                <a:solidFill>
                  <a:schemeClr val="tx1"/>
                </a:solidFill>
                <a:effectLst/>
                <a:latin typeface="Futura PT "/>
              </a:rPr>
              <a:t> может быть интегрирован с такими </a:t>
            </a:r>
            <a:r>
              <a:rPr lang="ru-RU" sz="1200" i="0" kern="1200" dirty="0" err="1" smtClean="0">
                <a:solidFill>
                  <a:schemeClr val="tx1"/>
                </a:solidFill>
                <a:effectLst/>
                <a:latin typeface="Futura PT "/>
              </a:rPr>
              <a:t>бэк-офисными</a:t>
            </a:r>
            <a:r>
              <a:rPr lang="ru-RU" sz="1200" i="0" kern="1200" dirty="0" smtClean="0">
                <a:solidFill>
                  <a:schemeClr val="tx1"/>
                </a:solidFill>
                <a:effectLst/>
                <a:latin typeface="Futura PT "/>
              </a:rPr>
              <a:t> системами как </a:t>
            </a:r>
            <a:r>
              <a:rPr lang="ru-RU" sz="1200" b="1" i="0" kern="1200" dirty="0" smtClean="0">
                <a:solidFill>
                  <a:schemeClr val="tx1"/>
                </a:solidFill>
                <a:effectLst/>
                <a:latin typeface="Futura PT "/>
              </a:rPr>
              <a:t>1С-Рейтинг: Общепит для Казахстана</a:t>
            </a:r>
            <a:r>
              <a:rPr lang="ru-RU" sz="1200" i="0" kern="1200" dirty="0" smtClean="0">
                <a:solidFill>
                  <a:schemeClr val="tx1"/>
                </a:solidFill>
                <a:effectLst/>
                <a:latin typeface="Futura PT "/>
              </a:rPr>
              <a:t>, </a:t>
            </a:r>
            <a:r>
              <a:rPr lang="ru-RU" sz="1200" b="1" i="0" kern="1200" dirty="0" smtClean="0">
                <a:solidFill>
                  <a:schemeClr val="tx1"/>
                </a:solidFill>
                <a:effectLst/>
                <a:latin typeface="Futura PT "/>
              </a:rPr>
              <a:t>1С:Бухгалтерия для Казахстана</a:t>
            </a:r>
            <a:r>
              <a:rPr lang="ru-RU" sz="1200" i="0" kern="1200" dirty="0" smtClean="0">
                <a:solidFill>
                  <a:schemeClr val="tx1"/>
                </a:solidFill>
                <a:effectLst/>
                <a:latin typeface="Futura PT "/>
              </a:rPr>
              <a:t>. Интеграция с этими системами позволяет вести складские остатки, контролировать производство и реализацию, а также рассчитывать полную себестоимость блюд и т. д.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Futura PT "/>
              </a:rPr>
              <a:t>Обмен данными позволяет автоматизировать оформление розничных продаж в бухгалтерском, налоговом и оперативном учете.</a:t>
            </a:r>
          </a:p>
          <a:p>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46</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0" kern="1200" dirty="0" smtClean="0">
                <a:solidFill>
                  <a:schemeClr val="tx1"/>
                </a:solidFill>
                <a:effectLst/>
                <a:latin typeface="Futura PT "/>
              </a:rPr>
              <a:t>В </a:t>
            </a:r>
            <a:r>
              <a:rPr lang="ru-RU" sz="1200" b="1" i="0" kern="1200" dirty="0" smtClean="0">
                <a:solidFill>
                  <a:schemeClr val="tx1"/>
                </a:solidFill>
                <a:effectLst/>
                <a:latin typeface="Futura PT "/>
              </a:rPr>
              <a:t>1С-Рейтинг: Ресторан для Казахстана</a:t>
            </a:r>
            <a:r>
              <a:rPr lang="ru-RU" sz="1200" i="0" kern="1200" dirty="0" smtClean="0">
                <a:solidFill>
                  <a:schemeClr val="tx1"/>
                </a:solidFill>
                <a:effectLst/>
                <a:latin typeface="Futura PT "/>
              </a:rPr>
              <a:t> предусмотрены широкие возможности по подключению различного торгового оборудования — ККМ, принтеры чеков, дисплеи покупателя, сканеры </a:t>
            </a:r>
            <a:r>
              <a:rPr lang="ru-RU" sz="1200" i="0" kern="1200" dirty="0" err="1" smtClean="0">
                <a:solidFill>
                  <a:schemeClr val="tx1"/>
                </a:solidFill>
                <a:effectLst/>
                <a:latin typeface="Futura PT "/>
              </a:rPr>
              <a:t>штрихкодов</a:t>
            </a:r>
            <a:r>
              <a:rPr lang="ru-RU" sz="1200" i="0" kern="1200" dirty="0" smtClean="0">
                <a:solidFill>
                  <a:schemeClr val="tx1"/>
                </a:solidFill>
                <a:effectLst/>
                <a:latin typeface="Futura PT "/>
              </a:rPr>
              <a:t>, считыватели карт и т. д. </a:t>
            </a:r>
          </a:p>
          <a:p>
            <a:r>
              <a:rPr lang="ru-RU" sz="1200" i="0" kern="1200" dirty="0" smtClean="0">
                <a:solidFill>
                  <a:schemeClr val="tx1"/>
                </a:solidFill>
                <a:effectLst/>
                <a:latin typeface="Futura PT "/>
              </a:rPr>
              <a:t>Доступны все модели торгового оборудования, подключаемые к </a:t>
            </a:r>
            <a:r>
              <a:rPr lang="ru-RU" sz="1200" i="1" kern="1200" dirty="0" smtClean="0">
                <a:solidFill>
                  <a:schemeClr val="tx1"/>
                </a:solidFill>
                <a:effectLst/>
                <a:latin typeface="Futura PT "/>
              </a:rPr>
              <a:t>1С:Розница для Казахстана</a:t>
            </a:r>
            <a:r>
              <a:rPr lang="ru-RU" sz="1200" i="0" kern="1200" dirty="0" smtClean="0">
                <a:solidFill>
                  <a:schemeClr val="tx1"/>
                </a:solidFill>
                <a:effectLst/>
                <a:latin typeface="Futura PT "/>
              </a:rPr>
              <a:t> с помощью </a:t>
            </a:r>
            <a:r>
              <a:rPr lang="ru-RU" sz="1200" i="1" kern="1200" dirty="0" smtClean="0">
                <a:solidFill>
                  <a:schemeClr val="tx1"/>
                </a:solidFill>
                <a:effectLst/>
                <a:latin typeface="Futura PT "/>
              </a:rPr>
              <a:t>1С:Библиотека подключаемого оборудования 8</a:t>
            </a:r>
            <a:r>
              <a:rPr lang="ru-RU" sz="1200" i="0" kern="1200" dirty="0" smtClean="0">
                <a:solidFill>
                  <a:schemeClr val="tx1"/>
                </a:solidFill>
                <a:effectLst/>
                <a:latin typeface="Futura PT "/>
              </a:rPr>
              <a:t>.</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47</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latin typeface="Futura PT "/>
              </a:rPr>
              <a:t>1С-Рейтинг: Ресторан для Казахстана, ред.3.0 </a:t>
            </a:r>
            <a:r>
              <a:rPr lang="ru-RU" baseline="0" dirty="0" smtClean="0">
                <a:latin typeface="Futura PT "/>
              </a:rPr>
              <a:t> </a:t>
            </a:r>
            <a:r>
              <a:rPr lang="ru-RU" dirty="0" smtClean="0">
                <a:latin typeface="Futura PT "/>
              </a:rPr>
              <a:t>это не только:</a:t>
            </a:r>
          </a:p>
          <a:p>
            <a:pPr marL="685800" indent="-685800">
              <a:buFont typeface="Wingdings" panose="05000000000000000000" pitchFamily="2" charset="2"/>
              <a:buChar char="v"/>
            </a:pPr>
            <a:r>
              <a:rPr lang="ru-RU" sz="1200" dirty="0" smtClean="0">
                <a:latin typeface="Futura PT "/>
              </a:rPr>
              <a:t>Преемственность</a:t>
            </a:r>
          </a:p>
          <a:p>
            <a:pPr marL="685800" indent="-685800">
              <a:buFont typeface="Wingdings" panose="05000000000000000000" pitchFamily="2" charset="2"/>
              <a:buChar char="v"/>
            </a:pPr>
            <a:r>
              <a:rPr lang="ru-RU" sz="1200" dirty="0" smtClean="0">
                <a:latin typeface="Futura PT "/>
              </a:rPr>
              <a:t>Надежность</a:t>
            </a:r>
          </a:p>
          <a:p>
            <a:pPr marL="685800" indent="-685800">
              <a:buFont typeface="Wingdings" panose="05000000000000000000" pitchFamily="2" charset="2"/>
              <a:buChar char="v"/>
            </a:pPr>
            <a:r>
              <a:rPr lang="ru-RU" sz="1200" dirty="0" smtClean="0">
                <a:latin typeface="Futura PT "/>
              </a:rPr>
              <a:t>Стабильность</a:t>
            </a:r>
          </a:p>
          <a:p>
            <a:pPr marL="685800" indent="-685800">
              <a:buFont typeface="Wingdings" panose="05000000000000000000" pitchFamily="2" charset="2"/>
              <a:buChar char="v"/>
            </a:pPr>
            <a:r>
              <a:rPr lang="ru-RU" sz="1200" dirty="0" smtClean="0">
                <a:latin typeface="Futura PT "/>
              </a:rPr>
              <a:t>Удобство</a:t>
            </a:r>
          </a:p>
          <a:p>
            <a:endParaRPr lang="ru-RU" dirty="0" smtClean="0">
              <a:latin typeface="Futura PT "/>
            </a:endParaRPr>
          </a:p>
          <a:p>
            <a:r>
              <a:rPr lang="ru-RU" dirty="0" smtClean="0">
                <a:latin typeface="Futura PT "/>
              </a:rPr>
              <a:t>но и  решение задач:</a:t>
            </a:r>
          </a:p>
          <a:p>
            <a:r>
              <a:rPr lang="ru-RU" dirty="0" smtClean="0">
                <a:latin typeface="Futura PT "/>
              </a:rPr>
              <a:t>учета продаж;</a:t>
            </a:r>
          </a:p>
          <a:p>
            <a:r>
              <a:rPr lang="ru-RU" dirty="0" smtClean="0">
                <a:latin typeface="Futura PT "/>
              </a:rPr>
              <a:t>увеличение скорости обслуживания клиентов;</a:t>
            </a:r>
          </a:p>
          <a:p>
            <a:r>
              <a:rPr lang="ru-RU" dirty="0" smtClean="0">
                <a:latin typeface="Futura PT "/>
              </a:rPr>
              <a:t>управления меню;</a:t>
            </a:r>
          </a:p>
          <a:p>
            <a:r>
              <a:rPr lang="ru-RU" dirty="0" smtClean="0">
                <a:latin typeface="Futura PT "/>
              </a:rPr>
              <a:t>использования программ лояльности клиентов;</a:t>
            </a:r>
          </a:p>
          <a:p>
            <a:r>
              <a:rPr lang="ru-RU" dirty="0" smtClean="0">
                <a:latin typeface="Futura PT "/>
              </a:rPr>
              <a:t>формирования аналитической отчетности по всей работе заведения общепита</a:t>
            </a:r>
          </a:p>
        </p:txBody>
      </p:sp>
      <p:sp>
        <p:nvSpPr>
          <p:cNvPr id="4" name="Номер слайда 3"/>
          <p:cNvSpPr>
            <a:spLocks noGrp="1"/>
          </p:cNvSpPr>
          <p:nvPr>
            <p:ph type="sldNum" sz="quarter" idx="10"/>
          </p:nvPr>
        </p:nvSpPr>
        <p:spPr/>
        <p:txBody>
          <a:bodyPr/>
          <a:lstStyle/>
          <a:p>
            <a:fld id="{032F483E-439B-478B-8238-49059DE03044}" type="slidenum">
              <a:rPr lang="ru-RU" smtClean="0"/>
              <a:pPr/>
              <a:t>48</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smtClean="0">
              <a:latin typeface="Futura PT "/>
            </a:endParaRPr>
          </a:p>
        </p:txBody>
      </p:sp>
      <p:sp>
        <p:nvSpPr>
          <p:cNvPr id="4" name="Номер слайда 3"/>
          <p:cNvSpPr>
            <a:spLocks noGrp="1"/>
          </p:cNvSpPr>
          <p:nvPr>
            <p:ph type="sldNum" sz="quarter" idx="10"/>
          </p:nvPr>
        </p:nvSpPr>
        <p:spPr/>
        <p:txBody>
          <a:bodyPr/>
          <a:lstStyle/>
          <a:p>
            <a:fld id="{032F483E-439B-478B-8238-49059DE03044}" type="slidenum">
              <a:rPr lang="ru-RU" smtClean="0"/>
              <a:pPr/>
              <a:t>49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200" b="1" dirty="0" smtClean="0">
                <a:latin typeface="Futura PT "/>
              </a:rPr>
              <a:t>Заказы </a:t>
            </a:r>
            <a:r>
              <a:rPr lang="ru-RU" sz="1200" dirty="0" smtClean="0">
                <a:latin typeface="Futura PT "/>
              </a:rPr>
              <a:t> </a:t>
            </a:r>
            <a:r>
              <a:rPr lang="ru-RU" sz="1200" b="1" dirty="0" smtClean="0">
                <a:latin typeface="Futura PT "/>
              </a:rPr>
              <a:t>на сборку и приготовление блюд</a:t>
            </a:r>
            <a:r>
              <a:rPr lang="ru-RU" sz="1200" dirty="0" smtClean="0">
                <a:latin typeface="Futura PT "/>
              </a:rPr>
              <a:t>  формируются по правилам учетной политики предприятия и настройкам параметров учета.</a:t>
            </a:r>
          </a:p>
          <a:p>
            <a:pPr marL="0" indent="0">
              <a:buNone/>
            </a:pPr>
            <a:r>
              <a:rPr lang="ru-RU" sz="1200" dirty="0" smtClean="0">
                <a:latin typeface="Futura PT "/>
              </a:rPr>
              <a:t>Документы создаются из заказов по командам</a:t>
            </a:r>
            <a:r>
              <a:rPr lang="ru-RU" sz="1200" baseline="0" dirty="0" smtClean="0">
                <a:latin typeface="Futura PT "/>
              </a:rPr>
              <a:t> </a:t>
            </a:r>
            <a:r>
              <a:rPr lang="ru-RU" sz="1200" b="1" baseline="0" dirty="0" smtClean="0">
                <a:latin typeface="Futura PT "/>
              </a:rPr>
              <a:t>Отправить на приготовление </a:t>
            </a:r>
            <a:r>
              <a:rPr lang="ru-RU" sz="1200" baseline="0" dirty="0" smtClean="0">
                <a:latin typeface="Futura PT "/>
              </a:rPr>
              <a:t>и </a:t>
            </a:r>
            <a:r>
              <a:rPr lang="ru-RU" sz="1200" b="1" dirty="0" smtClean="0"/>
              <a:t>Приготовление – Создать заказы на сборку и приготовление</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Futura PT "/>
              </a:rPr>
              <a:t>Повар может получать напечатанные заказы на </a:t>
            </a:r>
            <a:r>
              <a:rPr lang="ru-RU" sz="1200" kern="1200" dirty="0" err="1" smtClean="0">
                <a:solidFill>
                  <a:schemeClr val="tx1"/>
                </a:solidFill>
                <a:effectLst/>
                <a:latin typeface="Futura PT "/>
              </a:rPr>
              <a:t>сервис-принтерах</a:t>
            </a:r>
            <a:r>
              <a:rPr lang="ru-RU" sz="1200" kern="1200" dirty="0" smtClean="0">
                <a:solidFill>
                  <a:schemeClr val="tx1"/>
                </a:solidFill>
                <a:effectLst/>
                <a:latin typeface="Futura PT "/>
              </a:rPr>
              <a:t> кухни или работать с дисплеем повара, на котором отображаются все переданные на приготовления блюда, их состав и статус. По завершению приготовления блюда  повар меняет статус блюда или заказа целиком.</a:t>
            </a:r>
          </a:p>
          <a:p>
            <a:pPr marL="0" indent="0">
              <a:buNone/>
            </a:pPr>
            <a:r>
              <a:rPr lang="ru-RU" sz="1200" b="1" kern="1200" dirty="0" smtClean="0">
                <a:solidFill>
                  <a:schemeClr val="tx1"/>
                </a:solidFill>
                <a:latin typeface="Futura PT "/>
              </a:rPr>
              <a:t>Статус</a:t>
            </a:r>
            <a:r>
              <a:rPr lang="ru-RU" sz="1200" kern="1200" dirty="0" smtClean="0">
                <a:solidFill>
                  <a:schemeClr val="tx1"/>
                </a:solidFill>
                <a:latin typeface="Futura PT "/>
              </a:rPr>
              <a:t> имеет несколько этапов готовности заказа: </a:t>
            </a:r>
            <a:r>
              <a:rPr lang="ru-RU" sz="1200" b="1" kern="1200" dirty="0" smtClean="0">
                <a:solidFill>
                  <a:schemeClr val="tx1"/>
                </a:solidFill>
                <a:latin typeface="Futura PT "/>
              </a:rPr>
              <a:t>Отменен</a:t>
            </a:r>
            <a:r>
              <a:rPr lang="ru-RU" sz="1200" kern="1200" dirty="0" smtClean="0">
                <a:solidFill>
                  <a:schemeClr val="tx1"/>
                </a:solidFill>
                <a:latin typeface="Futura PT "/>
              </a:rPr>
              <a:t>, </a:t>
            </a:r>
            <a:r>
              <a:rPr lang="ru-RU" sz="1200" b="1" kern="1200" dirty="0" smtClean="0">
                <a:solidFill>
                  <a:schemeClr val="tx1"/>
                </a:solidFill>
                <a:latin typeface="Futura PT "/>
              </a:rPr>
              <a:t>Принят</a:t>
            </a:r>
            <a:r>
              <a:rPr lang="ru-RU" sz="1200" kern="1200" dirty="0" smtClean="0">
                <a:solidFill>
                  <a:schemeClr val="tx1"/>
                </a:solidFill>
                <a:latin typeface="Futura PT "/>
              </a:rPr>
              <a:t>, </a:t>
            </a:r>
            <a:r>
              <a:rPr lang="ru-RU" sz="1200" b="1" kern="1200" dirty="0" smtClean="0">
                <a:solidFill>
                  <a:schemeClr val="tx1"/>
                </a:solidFill>
                <a:latin typeface="Futura PT "/>
              </a:rPr>
              <a:t>Готовится</a:t>
            </a:r>
            <a:r>
              <a:rPr lang="ru-RU" sz="1200" kern="1200" dirty="0" smtClean="0">
                <a:solidFill>
                  <a:schemeClr val="tx1"/>
                </a:solidFill>
                <a:latin typeface="Futura PT "/>
              </a:rPr>
              <a:t>, </a:t>
            </a:r>
            <a:r>
              <a:rPr lang="ru-RU" sz="1200" b="1" kern="1200" dirty="0" smtClean="0">
                <a:solidFill>
                  <a:schemeClr val="tx1"/>
                </a:solidFill>
                <a:latin typeface="Futura PT "/>
              </a:rPr>
              <a:t>Готов к отправке</a:t>
            </a:r>
            <a:r>
              <a:rPr lang="ru-RU" sz="1200" kern="1200" dirty="0" smtClean="0">
                <a:solidFill>
                  <a:schemeClr val="tx1"/>
                </a:solidFill>
                <a:latin typeface="Futura PT "/>
              </a:rPr>
              <a:t>.</a:t>
            </a:r>
          </a:p>
        </p:txBody>
      </p:sp>
      <p:sp>
        <p:nvSpPr>
          <p:cNvPr id="4" name="Номер слайда 3"/>
          <p:cNvSpPr>
            <a:spLocks noGrp="1"/>
          </p:cNvSpPr>
          <p:nvPr>
            <p:ph type="sldNum" sz="quarter" idx="10"/>
          </p:nvPr>
        </p:nvSpPr>
        <p:spPr/>
        <p:txBody>
          <a:bodyPr/>
          <a:lstStyle/>
          <a:p>
            <a:fld id="{032F483E-439B-478B-8238-49059DE03044}"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latin typeface="Futura PT "/>
              </a:rPr>
              <a:t>Документ доступен к формированию при установленной настройке учетной политики </a:t>
            </a:r>
            <a:r>
              <a:rPr lang="ru-RU" sz="1200" b="1" kern="1200" dirty="0" smtClean="0">
                <a:latin typeface="Futura PT "/>
              </a:rPr>
              <a:t>Автоматически готовить полуфабрикаты</a:t>
            </a:r>
            <a:r>
              <a:rPr lang="ru-RU" sz="1200" kern="1200" dirty="0" smtClean="0">
                <a:latin typeface="Futura PT "/>
              </a:rPr>
              <a:t>.</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Управление маршрутизацией печати позволяет отправлять на принтеры  информацию о блюдах в места приготовления для оперативного уведомления подразделений о поступивших заказах, проводить печать </a:t>
            </a:r>
            <a:r>
              <a:rPr lang="ru-RU" sz="1200" b="0" i="0" kern="1200" dirty="0" err="1" smtClean="0">
                <a:solidFill>
                  <a:schemeClr val="tx1"/>
                </a:solidFill>
                <a:latin typeface="+mn-lt"/>
                <a:ea typeface="+mn-ea"/>
                <a:cs typeface="+mn-cs"/>
              </a:rPr>
              <a:t>пречеков</a:t>
            </a:r>
            <a:r>
              <a:rPr lang="ru-RU" sz="1200" b="0" i="0" kern="1200" dirty="0" smtClean="0">
                <a:solidFill>
                  <a:schemeClr val="tx1"/>
                </a:solidFill>
                <a:latin typeface="+mn-lt"/>
                <a:ea typeface="+mn-ea"/>
                <a:cs typeface="+mn-cs"/>
              </a:rPr>
              <a:t> для ознакомления клиентов с перечнем и стоимостью заказанных блюд.</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Для одного принтера можно создать несколько мест печати, это может понадобиться для печати разных марок, </a:t>
            </a:r>
            <a:r>
              <a:rPr lang="ru-RU" sz="1200" dirty="0" err="1" smtClean="0"/>
              <a:t>пречеков</a:t>
            </a:r>
            <a:r>
              <a:rPr lang="ru-RU" sz="1200" dirty="0" smtClean="0"/>
              <a:t> на одном и том же принтере.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Маршрутизация  печати марок содержат информацию о заказанных блюдах, товарах и услугах. При настройке маршрутизации необходимо указывать место печати, количество экземпляров, имя принтера и данные о месте вывода информации на монитор повара комплектовщика </a:t>
            </a:r>
          </a:p>
          <a:p>
            <a:r>
              <a:rPr lang="ru-RU" dirty="0" smtClean="0"/>
              <a:t>Маршрутизация печати </a:t>
            </a:r>
            <a:r>
              <a:rPr lang="ru-RU" dirty="0" err="1" smtClean="0"/>
              <a:t>пречека</a:t>
            </a:r>
            <a:r>
              <a:rPr lang="ru-RU" dirty="0" smtClean="0"/>
              <a:t> настраивается по залу. При настройке маршрутизации необходимо указывать место печати, количество экземпляров, имя принтера  и данные о месте вывода информации на мониторы:</a:t>
            </a:r>
          </a:p>
          <a:p>
            <a:pPr marL="171450" indent="-171450">
              <a:buFont typeface="Arial" panose="020B0604020202020204" pitchFamily="34" charset="0"/>
              <a:buChar char="•"/>
            </a:pPr>
            <a:r>
              <a:rPr lang="ru-RU" dirty="0" smtClean="0"/>
              <a:t>Покупателя,</a:t>
            </a:r>
          </a:p>
          <a:p>
            <a:pPr marL="171450" indent="-171450">
              <a:buFont typeface="Arial" panose="020B0604020202020204" pitchFamily="34" charset="0"/>
              <a:buChar char="•"/>
            </a:pPr>
            <a:r>
              <a:rPr lang="ru-RU" dirty="0" smtClean="0"/>
              <a:t>Официанта-упаковщика,</a:t>
            </a:r>
          </a:p>
          <a:p>
            <a:pPr marL="171450" indent="-171450">
              <a:buFont typeface="Arial" panose="020B0604020202020204" pitchFamily="34" charset="0"/>
              <a:buChar char="•"/>
            </a:pPr>
            <a:r>
              <a:rPr lang="ru-RU" dirty="0" smtClean="0"/>
              <a:t>Электронной очереди. </a:t>
            </a:r>
            <a:endParaRPr lang="ru-RU" dirty="0"/>
          </a:p>
        </p:txBody>
      </p:sp>
      <p:sp>
        <p:nvSpPr>
          <p:cNvPr id="4" name="Номер слайда 3"/>
          <p:cNvSpPr>
            <a:spLocks noGrp="1"/>
          </p:cNvSpPr>
          <p:nvPr>
            <p:ph type="sldNum" sz="quarter" idx="10"/>
          </p:nvPr>
        </p:nvSpPr>
        <p:spPr/>
        <p:txBody>
          <a:bodyPr/>
          <a:lstStyle/>
          <a:p>
            <a:fld id="{032F483E-439B-478B-8238-49059DE03044}" type="slidenum">
              <a:rPr lang="ru-RU" smtClean="0"/>
              <a:pPr/>
              <a:t>14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dirty="0" smtClean="0"/>
          </a:p>
        </p:txBody>
      </p:sp>
      <p:sp>
        <p:nvSpPr>
          <p:cNvPr id="4" name="Номер слайда 3"/>
          <p:cNvSpPr>
            <a:spLocks noGrp="1"/>
          </p:cNvSpPr>
          <p:nvPr>
            <p:ph type="sldNum" sz="quarter" idx="10"/>
          </p:nvPr>
        </p:nvSpPr>
        <p:spPr/>
        <p:txBody>
          <a:bodyPr/>
          <a:lstStyle/>
          <a:p>
            <a:fld id="{032F483E-439B-478B-8238-49059DE03044}"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Futura PT "/>
              </a:rPr>
              <a:t>Карта зала </a:t>
            </a:r>
            <a:r>
              <a:rPr lang="ru-RU" sz="1200" dirty="0" smtClean="0">
                <a:latin typeface="Futura PT "/>
              </a:rPr>
              <a:t>визуализирует  расположение столов в зале и обеспечивает интуитивную работу исполнителей.  На карте отражается информация по работе с заказами,</a:t>
            </a:r>
            <a:r>
              <a:rPr lang="ru-RU" sz="1200" baseline="0" dirty="0" smtClean="0">
                <a:latin typeface="Futura PT "/>
              </a:rPr>
              <a:t> информация выводится на монитор.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Справочник «Залы» содержит информацию о залах, в которых происходят розничные продажи и обслуживание клиентов. В карточке создания нового зала заполняется – наименование зала, магазин, данные «Приготовление» и «Вывод на дисплей».</a:t>
            </a:r>
          </a:p>
        </p:txBody>
      </p:sp>
      <p:sp>
        <p:nvSpPr>
          <p:cNvPr id="4" name="Номер слайда 3"/>
          <p:cNvSpPr>
            <a:spLocks noGrp="1"/>
          </p:cNvSpPr>
          <p:nvPr>
            <p:ph type="sldNum" sz="quarter" idx="10"/>
          </p:nvPr>
        </p:nvSpPr>
        <p:spPr/>
        <p:txBody>
          <a:bodyPr/>
          <a:lstStyle/>
          <a:p>
            <a:fld id="{032F483E-439B-478B-8238-49059DE03044}"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25931"/>
            <a:ext cx="6015042" cy="771524"/>
          </a:xfrm>
        </p:spPr>
        <p:txBody>
          <a:bodyPr anchor="t">
            <a:noAutofit/>
          </a:bodyPr>
          <a:lstStyle>
            <a:lvl1pPr algn="l">
              <a:defRPr sz="2400">
                <a:solidFill>
                  <a:schemeClr val="tx1"/>
                </a:solidFill>
              </a:defRPr>
            </a:lvl1pPr>
          </a:lstStyle>
          <a:p>
            <a:pPr>
              <a:defRPr/>
            </a:pPr>
            <a:r>
              <a:rPr lang="ru-RU"/>
              <a:t>ПРИМЕР ЗАГОЛОВКА </a:t>
            </a:r>
            <a:r>
              <a:rPr lang="en-US"/>
              <a:t>SED UT</a:t>
            </a:r>
            <a:br>
              <a:rPr lang="en-US"/>
            </a:br>
            <a:r>
              <a:rPr lang="en-US"/>
              <a:t>UNDE OMNIS ISTE NATUS ERROR SIT</a:t>
            </a:r>
            <a:br>
              <a:rPr lang="en-US"/>
            </a:br>
            <a:r>
              <a:rPr lang="en-US"/>
              <a:t>VOLUPTATEM ACCUSANTIUM</a:t>
            </a:r>
            <a:endParaRPr lang="ru-RU"/>
          </a:p>
        </p:txBody>
      </p:sp>
      <p:sp>
        <p:nvSpPr>
          <p:cNvPr id="26" name="Текст 25"/>
          <p:cNvSpPr>
            <a:spLocks noGrp="1"/>
          </p:cNvSpPr>
          <p:nvPr>
            <p:ph type="body" sz="quarter" idx="10" hasCustomPrompt="1"/>
          </p:nvPr>
        </p:nvSpPr>
        <p:spPr bwMode="auto">
          <a:xfrm>
            <a:off x="5803900"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3" name="Прямоугольник 2"/>
          <p:cNvSpPr/>
          <p:nvPr userDrawn="1"/>
        </p:nvSpPr>
        <p:spPr bwMode="auto">
          <a:xfrm>
            <a:off x="740864" y="540631"/>
            <a:ext cx="667445" cy="70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6" name="Рисунок 5"/>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83081"/>
            <a:ext cx="6015042" cy="411480"/>
          </a:xfrm>
        </p:spPr>
        <p:txBody>
          <a:bodyPr anchor="t">
            <a:noAutofit/>
          </a:bodyPr>
          <a:lstStyle>
            <a:lvl1pPr algn="l">
              <a:defRPr sz="2400">
                <a:solidFill>
                  <a:schemeClr val="tx1"/>
                </a:solidFill>
              </a:defRPr>
            </a:lvl1pPr>
          </a:lstStyle>
          <a:p>
            <a:pPr>
              <a:defRPr/>
            </a:pPr>
            <a:r>
              <a:rPr lang="ru-RU"/>
              <a:t>ПРИМЕР ЗАГОЛОВКА</a:t>
            </a:r>
          </a:p>
        </p:txBody>
      </p:sp>
      <p:sp>
        <p:nvSpPr>
          <p:cNvPr id="3" name="Подзаголовок 2"/>
          <p:cNvSpPr>
            <a:spLocks noGrp="1"/>
          </p:cNvSpPr>
          <p:nvPr>
            <p:ph type="subTitle" idx="1" hasCustomPrompt="1"/>
          </p:nvPr>
        </p:nvSpPr>
        <p:spPr bwMode="auto">
          <a:xfrm>
            <a:off x="705798" y="2535315"/>
            <a:ext cx="6015042" cy="86868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LOREM IPSUM HAS BEEN THE INDUSTRY'S STANDARD DUMMY TEXT EVER SINCE THE 1500S, WHEN AN UNKNOWN PRINTER TOOK A GALLEY OF</a:t>
            </a:r>
            <a:endParaRPr/>
          </a:p>
        </p:txBody>
      </p:sp>
      <p:sp>
        <p:nvSpPr>
          <p:cNvPr id="26" name="Текст 25"/>
          <p:cNvSpPr>
            <a:spLocks noGrp="1"/>
          </p:cNvSpPr>
          <p:nvPr>
            <p:ph type="body" sz="quarter" idx="10" hasCustomPrompt="1"/>
          </p:nvPr>
        </p:nvSpPr>
        <p:spPr bwMode="auto">
          <a:xfrm>
            <a:off x="705798"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4" name="Прямоугольник 3"/>
          <p:cNvSpPr/>
          <p:nvPr userDrawn="1"/>
        </p:nvSpPr>
        <p:spPr bwMode="auto">
          <a:xfrm>
            <a:off x="711926" y="535577"/>
            <a:ext cx="724988"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7"/>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2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userDrawn="1">
  <p:cSld name="5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1018903" y="317183"/>
            <a:ext cx="7360920"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8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8650" y="273846"/>
            <a:ext cx="7886700" cy="568556"/>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628650" y="993600"/>
            <a:ext cx="7886700" cy="363912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3"/>
          </p:nvPr>
        </p:nvSpPr>
        <p:spPr bwMode="auto">
          <a:xfrm>
            <a:off x="8100060" y="4767264"/>
            <a:ext cx="41529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2800" b="1">
          <a:solidFill>
            <a:srgbClr val="DA181D"/>
          </a:solidFill>
          <a:latin typeface="Tahoma"/>
          <a:ea typeface="Tahoma"/>
          <a:cs typeface="Tahoma"/>
        </a:defRPr>
      </a:lvl1pPr>
    </p:titleStyle>
    <p:bodyStyle>
      <a:lvl1pPr marL="228600" indent="-228600" algn="l" defTabSz="914400">
        <a:lnSpc>
          <a:spcPct val="100000"/>
        </a:lnSpc>
        <a:spcBef>
          <a:spcPts val="1000"/>
        </a:spcBef>
        <a:buFont typeface="Arial"/>
        <a:buChar char="•"/>
        <a:defRPr sz="2800">
          <a:solidFill>
            <a:schemeClr val="tx1"/>
          </a:solidFill>
          <a:latin typeface="Tahoma"/>
          <a:ea typeface="Tahoma"/>
          <a:cs typeface="Tahoma"/>
        </a:defRPr>
      </a:lvl1pPr>
      <a:lvl2pPr marL="685800" indent="-228600" algn="l" defTabSz="914400">
        <a:lnSpc>
          <a:spcPct val="100000"/>
        </a:lnSpc>
        <a:spcBef>
          <a:spcPts val="500"/>
        </a:spcBef>
        <a:buFont typeface="Arial"/>
        <a:buChar char="•"/>
        <a:defRPr sz="2400">
          <a:solidFill>
            <a:schemeClr val="tx1"/>
          </a:solidFill>
          <a:latin typeface="Tahoma"/>
          <a:ea typeface="Tahoma"/>
          <a:cs typeface="Tahoma"/>
        </a:defRPr>
      </a:lvl2pPr>
      <a:lvl3pPr marL="1143000" indent="-228600" algn="l" defTabSz="914400">
        <a:lnSpc>
          <a:spcPct val="100000"/>
        </a:lnSpc>
        <a:spcBef>
          <a:spcPts val="500"/>
        </a:spcBef>
        <a:buFont typeface="Arial"/>
        <a:buChar char="•"/>
        <a:defRPr sz="2000">
          <a:solidFill>
            <a:schemeClr val="tx1"/>
          </a:solidFill>
          <a:latin typeface="Tahoma"/>
          <a:ea typeface="Tahoma"/>
          <a:cs typeface="Tahoma"/>
        </a:defRPr>
      </a:lvl3pPr>
      <a:lvl4pPr marL="1600200" indent="-228600" algn="l" defTabSz="914400">
        <a:lnSpc>
          <a:spcPct val="100000"/>
        </a:lnSpc>
        <a:spcBef>
          <a:spcPts val="500"/>
        </a:spcBef>
        <a:buFont typeface="Arial"/>
        <a:buChar char="•"/>
        <a:defRPr sz="1800">
          <a:solidFill>
            <a:schemeClr val="tx1"/>
          </a:solidFill>
          <a:latin typeface="Tahoma"/>
          <a:ea typeface="Tahoma"/>
          <a:cs typeface="Tahoma"/>
        </a:defRPr>
      </a:lvl4pPr>
      <a:lvl5pPr marL="2057400" indent="-228600" algn="l" defTabSz="914400">
        <a:lnSpc>
          <a:spcPct val="100000"/>
        </a:lnSpc>
        <a:spcBef>
          <a:spcPts val="500"/>
        </a:spcBef>
        <a:buFont typeface="Arial"/>
        <a:buChar char="•"/>
        <a:defRPr sz="1800">
          <a:solidFill>
            <a:schemeClr val="tx1"/>
          </a:solidFill>
          <a:latin typeface="Tahoma"/>
          <a:ea typeface="Tahoma"/>
          <a:cs typeface="Tahoma"/>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p:txBody>
          <a:bodyPr/>
          <a:lstStyle/>
          <a:p>
            <a:pPr>
              <a:defRPr/>
            </a:pPr>
            <a:r>
              <a:rPr lang="ru-RU" dirty="0" smtClean="0"/>
              <a:t>1С-Рейтинг: Ресторан, ред. 3.0</a:t>
            </a:r>
            <a:endParaRPr lang="ru-RU" dirty="0"/>
          </a:p>
        </p:txBody>
      </p:sp>
      <p:sp>
        <p:nvSpPr>
          <p:cNvPr id="5" name="Подзаголовок 4"/>
          <p:cNvSpPr>
            <a:spLocks noGrp="1"/>
          </p:cNvSpPr>
          <p:nvPr>
            <p:ph type="subTitle" idx="1"/>
          </p:nvPr>
        </p:nvSpPr>
        <p:spPr bwMode="auto"/>
        <p:txBody>
          <a:bodyPr/>
          <a:lstStyle/>
          <a:p>
            <a:pPr>
              <a:defRPr/>
            </a:pPr>
            <a:r>
              <a:rPr lang="ru-RU" dirty="0" smtClean="0"/>
              <a:t>Основные возможности</a:t>
            </a:r>
            <a:endParaRPr lang="ru-RU" dirty="0"/>
          </a:p>
        </p:txBody>
      </p:sp>
      <p:sp>
        <p:nvSpPr>
          <p:cNvPr id="6" name="Текст 5"/>
          <p:cNvSpPr>
            <a:spLocks noGrp="1"/>
          </p:cNvSpPr>
          <p:nvPr>
            <p:ph type="body" sz="quarter" idx="10"/>
          </p:nvPr>
        </p:nvSpPr>
        <p:spPr bwMode="auto"/>
        <p:txBody>
          <a:bodyPr/>
          <a:lstStyle/>
          <a:p>
            <a:pPr>
              <a:defRPr/>
            </a:pPr>
            <a:r>
              <a:rPr lang="ru-RU" dirty="0" smtClean="0"/>
              <a:t>Подготовил: </a:t>
            </a:r>
            <a:r>
              <a:rPr lang="ru-RU" dirty="0" err="1" smtClean="0"/>
              <a:t>Ямщикова</a:t>
            </a:r>
            <a:r>
              <a:rPr lang="ru-RU" dirty="0" smtClean="0"/>
              <a:t> И.</a:t>
            </a:r>
            <a:endParaRPr lang="ru-RU" dirty="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42900"/>
            <a:ext cx="8216266" cy="4376262"/>
          </a:xfrm>
        </p:spPr>
        <p:txBody>
          <a:bodyPr/>
          <a:lstStyle/>
          <a:p>
            <a:pPr>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Заказ </a:t>
            </a:r>
            <a:r>
              <a:rPr lang="ru-RU" sz="1600" dirty="0" smtClean="0">
                <a:latin typeface="Tahoma" pitchFamily="34" charset="0"/>
                <a:ea typeface="Tahoma" pitchFamily="34" charset="0"/>
                <a:cs typeface="Tahoma" pitchFamily="34" charset="0"/>
              </a:rPr>
              <a:t> </a:t>
            </a:r>
            <a:r>
              <a:rPr lang="ru-RU" sz="1600" b="1" dirty="0" smtClean="0">
                <a:latin typeface="Tahoma" pitchFamily="34" charset="0"/>
                <a:ea typeface="Tahoma" pitchFamily="34" charset="0"/>
                <a:cs typeface="Tahoma" pitchFamily="34" charset="0"/>
              </a:rPr>
              <a:t>на бронирование </a:t>
            </a:r>
            <a:r>
              <a:rPr lang="ru-RU" sz="1600" dirty="0" smtClean="0">
                <a:latin typeface="Tahoma" pitchFamily="34" charset="0"/>
                <a:ea typeface="Tahoma" pitchFamily="34" charset="0"/>
                <a:cs typeface="Tahoma" pitchFamily="34" charset="0"/>
              </a:rPr>
              <a:t>формируется по правилам учетной политики предприятия и отражается документом с видом </a:t>
            </a:r>
            <a:r>
              <a:rPr lang="ru-RU" sz="1600" b="1" dirty="0" smtClean="0">
                <a:latin typeface="Tahoma" pitchFamily="34" charset="0"/>
                <a:ea typeface="Tahoma" pitchFamily="34" charset="0"/>
                <a:cs typeface="Tahoma" pitchFamily="34" charset="0"/>
              </a:rPr>
              <a:t>Заказ ресторана </a:t>
            </a:r>
            <a:r>
              <a:rPr lang="ru-RU" sz="1600" dirty="0" smtClean="0">
                <a:latin typeface="Tahoma" pitchFamily="34" charset="0"/>
                <a:ea typeface="Tahoma" pitchFamily="34" charset="0"/>
                <a:cs typeface="Tahoma" pitchFamily="34" charset="0"/>
              </a:rPr>
              <a:t>в статусе </a:t>
            </a:r>
            <a:r>
              <a:rPr lang="ru-RU" sz="1600" b="1" dirty="0" err="1" smtClean="0">
                <a:latin typeface="Tahoma" pitchFamily="34" charset="0"/>
                <a:ea typeface="Tahoma" pitchFamily="34" charset="0"/>
                <a:cs typeface="Tahoma" pitchFamily="34" charset="0"/>
              </a:rPr>
              <a:t>Бронь</a:t>
            </a:r>
            <a:r>
              <a:rPr lang="ru-RU" sz="1600" dirty="0" smtClean="0">
                <a:latin typeface="Tahoma" pitchFamily="34" charset="0"/>
                <a:ea typeface="Tahoma" pitchFamily="34" charset="0"/>
                <a:cs typeface="Tahoma" pitchFamily="34" charset="0"/>
              </a:rPr>
              <a:t>.</a:t>
            </a:r>
          </a:p>
          <a:p>
            <a:pPr>
              <a:spcBef>
                <a:spcPts val="600"/>
              </a:spcBef>
              <a:spcAft>
                <a:spcPts val="600"/>
              </a:spcAft>
            </a:pPr>
            <a:endParaRPr lang="ru-RU" sz="1600" dirty="0">
              <a:latin typeface="Tahoma" pitchFamily="34" charset="0"/>
              <a:ea typeface="Tahoma" pitchFamily="34" charset="0"/>
              <a:cs typeface="Tahoma" pitchFamily="34" charset="0"/>
            </a:endParaRPr>
          </a:p>
        </p:txBody>
      </p:sp>
      <p:pic>
        <p:nvPicPr>
          <p:cNvPr id="4" name="Рисунок 3" descr="2025-05-23_15h43_51.png"/>
          <p:cNvPicPr>
            <a:picLocks noChangeAspect="1"/>
          </p:cNvPicPr>
          <p:nvPr/>
        </p:nvPicPr>
        <p:blipFill>
          <a:blip r:embed="rId3" cstate="print"/>
          <a:stretch>
            <a:fillRect/>
          </a:stretch>
        </p:blipFill>
        <p:spPr>
          <a:xfrm>
            <a:off x="1285875" y="1022826"/>
            <a:ext cx="6857395" cy="3768249"/>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59" y="361950"/>
            <a:ext cx="8406765" cy="4357211"/>
          </a:xfrm>
        </p:spPr>
        <p:txBody>
          <a:bodyPr/>
          <a:lstStyle/>
          <a:p>
            <a:pPr>
              <a:spcBef>
                <a:spcPts val="600"/>
              </a:spcBef>
              <a:spcAft>
                <a:spcPts val="600"/>
              </a:spcAft>
              <a:buFont typeface="Arial" pitchFamily="34" charset="0"/>
              <a:buChar char="•"/>
            </a:pPr>
            <a:r>
              <a:rPr lang="ru-RU" sz="1600" dirty="0" smtClean="0"/>
              <a:t> </a:t>
            </a:r>
            <a:r>
              <a:rPr lang="ru-RU" sz="1600" b="1" dirty="0" smtClean="0"/>
              <a:t>Заказы на доставку </a:t>
            </a:r>
            <a:r>
              <a:rPr lang="ru-RU" sz="1600" dirty="0" smtClean="0"/>
              <a:t>отражаются документом с видом </a:t>
            </a:r>
            <a:r>
              <a:rPr lang="ru-RU" sz="1600" b="1" dirty="0" smtClean="0"/>
              <a:t>Заказ службы доставки </a:t>
            </a:r>
            <a:r>
              <a:rPr lang="ru-RU" sz="1600" dirty="0" smtClean="0"/>
              <a:t>и отражают информацию о контактах клиента, адресу доставки и данных автоматического расчета сдачи с купюры заказчика.</a:t>
            </a:r>
            <a:endParaRPr lang="ru-RU" sz="1600" dirty="0"/>
          </a:p>
        </p:txBody>
      </p:sp>
      <p:pic>
        <p:nvPicPr>
          <p:cNvPr id="4" name="Рисунок 3" descr="2025-05-23_15h56_47.png"/>
          <p:cNvPicPr>
            <a:picLocks noChangeAspect="1"/>
          </p:cNvPicPr>
          <p:nvPr/>
        </p:nvPicPr>
        <p:blipFill>
          <a:blip r:embed="rId2" cstate="print"/>
          <a:stretch>
            <a:fillRect/>
          </a:stretch>
        </p:blipFill>
        <p:spPr>
          <a:xfrm>
            <a:off x="1238250" y="1143000"/>
            <a:ext cx="6627572" cy="3654548"/>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Учет приготовления блюд</a:t>
            </a:r>
            <a:endParaRPr lang="ru-RU" dirty="0"/>
          </a:p>
        </p:txBody>
      </p:sp>
      <p:sp>
        <p:nvSpPr>
          <p:cNvPr id="3" name="Подзаголовок 2"/>
          <p:cNvSpPr>
            <a:spLocks noGrp="1"/>
          </p:cNvSpPr>
          <p:nvPr>
            <p:ph type="subTitle" idx="1"/>
          </p:nvPr>
        </p:nvSpPr>
        <p:spPr/>
        <p:txBody>
          <a:bodyPr/>
          <a:lstStyle/>
          <a:p>
            <a:pPr>
              <a:spcBef>
                <a:spcPts val="600"/>
              </a:spcBef>
              <a:spcAft>
                <a:spcPts val="600"/>
              </a:spcAft>
              <a:buFont typeface="Arial" pitchFamily="34" charset="0"/>
              <a:buChar char="•"/>
            </a:pPr>
            <a:r>
              <a:rPr lang="ru-RU" sz="1600" b="1" dirty="0" smtClean="0"/>
              <a:t> Заказы  на сборку и приготовление</a:t>
            </a:r>
            <a:r>
              <a:rPr lang="ru-RU" sz="1600" dirty="0" smtClean="0"/>
              <a:t> </a:t>
            </a:r>
            <a:r>
              <a:rPr lang="ru-RU" sz="1600" b="1" dirty="0" smtClean="0"/>
              <a:t>блюд</a:t>
            </a:r>
            <a:r>
              <a:rPr lang="ru-RU" sz="1600" dirty="0" smtClean="0"/>
              <a:t>  формируются по правилам учетной политики предприятия и настройкам параметров учета.</a:t>
            </a:r>
            <a:endParaRPr lang="ru-RU" sz="1600" dirty="0"/>
          </a:p>
        </p:txBody>
      </p:sp>
      <p:pic>
        <p:nvPicPr>
          <p:cNvPr id="4" name="Рисунок 3" descr="2025-05-26_09h08_21.png"/>
          <p:cNvPicPr>
            <a:picLocks noChangeAspect="1"/>
          </p:cNvPicPr>
          <p:nvPr/>
        </p:nvPicPr>
        <p:blipFill>
          <a:blip r:embed="rId3" cstate="print"/>
          <a:stretch>
            <a:fillRect/>
          </a:stretch>
        </p:blipFill>
        <p:spPr>
          <a:xfrm>
            <a:off x="981075" y="1312911"/>
            <a:ext cx="6667139" cy="3668664"/>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25-05-26_09h15_35.png"/>
          <p:cNvPicPr>
            <a:picLocks noChangeAspect="1"/>
          </p:cNvPicPr>
          <p:nvPr/>
        </p:nvPicPr>
        <p:blipFill>
          <a:blip r:embed="rId3" cstate="print"/>
          <a:stretch>
            <a:fillRect/>
          </a:stretch>
        </p:blipFill>
        <p:spPr>
          <a:xfrm>
            <a:off x="342899" y="1188224"/>
            <a:ext cx="8148838" cy="3507601"/>
          </a:xfrm>
          <a:prstGeom prst="rect">
            <a:avLst/>
          </a:prstGeom>
          <a:ln>
            <a:solidFill>
              <a:schemeClr val="bg1">
                <a:lumMod val="85000"/>
              </a:schemeClr>
            </a:solidFill>
          </a:ln>
        </p:spPr>
      </p:pic>
      <p:sp>
        <p:nvSpPr>
          <p:cNvPr id="7" name="Прямоугольник 6"/>
          <p:cNvSpPr/>
          <p:nvPr/>
        </p:nvSpPr>
        <p:spPr>
          <a:xfrm>
            <a:off x="371474" y="419100"/>
            <a:ext cx="8391525" cy="757130"/>
          </a:xfrm>
          <a:prstGeom prst="rect">
            <a:avLst/>
          </a:prstGeom>
        </p:spPr>
        <p:txBody>
          <a:bodyPr wrap="square">
            <a:spAutoFit/>
          </a:bodyPr>
          <a:lstStyle/>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В документе </a:t>
            </a:r>
            <a:r>
              <a:rPr lang="ru-RU" sz="1600" b="1" dirty="0" smtClean="0">
                <a:latin typeface="Tahoma" pitchFamily="34" charset="0"/>
                <a:ea typeface="Tahoma" pitchFamily="34" charset="0"/>
                <a:cs typeface="Tahoma" pitchFamily="34" charset="0"/>
              </a:rPr>
              <a:t>Заказ на сборку/приготовление </a:t>
            </a:r>
            <a:r>
              <a:rPr lang="ru-RU" sz="1600" dirty="0" smtClean="0">
                <a:latin typeface="Tahoma" pitchFamily="34" charset="0"/>
                <a:ea typeface="Tahoma" pitchFamily="34" charset="0"/>
                <a:cs typeface="Tahoma" pitchFamily="34" charset="0"/>
              </a:rPr>
              <a:t>отражена информация о порядке подачи блюд, зоне приготовления (блюда распределяются по зонам приготовления), о статусе заказа, позиции меню, модификаторах.</a:t>
            </a:r>
            <a:endParaRPr lang="ru-RU" sz="16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19100"/>
            <a:ext cx="8214360" cy="4300061"/>
          </a:xfrm>
        </p:spPr>
        <p:txBody>
          <a:bodyPr/>
          <a:lstStyle/>
          <a:p>
            <a:pPr>
              <a:spcBef>
                <a:spcPts val="600"/>
              </a:spcBef>
              <a:spcAft>
                <a:spcPts val="600"/>
              </a:spcAft>
              <a:buFont typeface="Arial" pitchFamily="34" charset="0"/>
              <a:buChar char="•"/>
            </a:pPr>
            <a:r>
              <a:rPr lang="ru-RU" sz="1600" kern="1200" dirty="0" smtClean="0">
                <a:latin typeface="Tahoma" pitchFamily="34" charset="0"/>
                <a:ea typeface="Tahoma" pitchFamily="34" charset="0"/>
                <a:cs typeface="Tahoma" pitchFamily="34" charset="0"/>
              </a:rPr>
              <a:t> Документ </a:t>
            </a:r>
            <a:r>
              <a:rPr lang="ru-RU" sz="1600" b="1" kern="1200" dirty="0" smtClean="0">
                <a:latin typeface="Tahoma" pitchFamily="34" charset="0"/>
                <a:ea typeface="Tahoma" pitchFamily="34" charset="0"/>
                <a:cs typeface="Tahoma" pitchFamily="34" charset="0"/>
              </a:rPr>
              <a:t>Приготовление блюд</a:t>
            </a:r>
            <a:r>
              <a:rPr lang="ru-RU" sz="1600" kern="1200" dirty="0" smtClean="0">
                <a:latin typeface="Tahoma" pitchFamily="34" charset="0"/>
                <a:ea typeface="Tahoma" pitchFamily="34" charset="0"/>
                <a:cs typeface="Tahoma" pitchFamily="34" charset="0"/>
              </a:rPr>
              <a:t>  с </a:t>
            </a:r>
            <a:r>
              <a:rPr lang="ru-RU" sz="1600" dirty="0" smtClean="0">
                <a:latin typeface="Tahoma" pitchFamily="34" charset="0"/>
                <a:ea typeface="Tahoma" pitchFamily="34" charset="0"/>
                <a:cs typeface="Tahoma" pitchFamily="34" charset="0"/>
              </a:rPr>
              <a:t>видом операции </a:t>
            </a:r>
            <a:r>
              <a:rPr lang="ru-RU" sz="1600" b="1" dirty="0" smtClean="0">
                <a:latin typeface="Tahoma" pitchFamily="34" charset="0"/>
                <a:ea typeface="Tahoma" pitchFamily="34" charset="0"/>
                <a:cs typeface="Tahoma" pitchFamily="34" charset="0"/>
              </a:rPr>
              <a:t>Сборка из комплектующих</a:t>
            </a:r>
            <a:r>
              <a:rPr lang="ru-RU" sz="1600" dirty="0" smtClean="0">
                <a:latin typeface="Tahoma" pitchFamily="34" charset="0"/>
                <a:ea typeface="Tahoma" pitchFamily="34" charset="0"/>
                <a:cs typeface="Tahoma" pitchFamily="34" charset="0"/>
              </a:rPr>
              <a:t> </a:t>
            </a:r>
            <a:r>
              <a:rPr lang="ru-RU" sz="1600" kern="1200" dirty="0" smtClean="0">
                <a:latin typeface="Tahoma" pitchFamily="34" charset="0"/>
                <a:ea typeface="Tahoma" pitchFamily="34" charset="0"/>
                <a:cs typeface="Tahoma" pitchFamily="34" charset="0"/>
              </a:rPr>
              <a:t>вводится на основании </a:t>
            </a:r>
            <a:r>
              <a:rPr lang="ru-RU" sz="1600" b="1" kern="1200" dirty="0" smtClean="0">
                <a:latin typeface="Tahoma" pitchFamily="34" charset="0"/>
                <a:ea typeface="Tahoma" pitchFamily="34" charset="0"/>
                <a:cs typeface="Tahoma" pitchFamily="34" charset="0"/>
              </a:rPr>
              <a:t>Заказа на сборку/приготовление </a:t>
            </a:r>
            <a:r>
              <a:rPr lang="ru-RU" sz="1600" kern="1200" dirty="0" smtClean="0">
                <a:latin typeface="Tahoma" pitchFamily="34" charset="0"/>
                <a:ea typeface="Tahoma" pitchFamily="34" charset="0"/>
                <a:cs typeface="Tahoma" pitchFamily="34" charset="0"/>
              </a:rPr>
              <a:t>автоматически заполняется данными из справочника </a:t>
            </a:r>
            <a:r>
              <a:rPr lang="ru-RU" sz="1600" b="1" kern="1200" dirty="0" smtClean="0">
                <a:latin typeface="Tahoma" pitchFamily="34" charset="0"/>
                <a:ea typeface="Tahoma" pitchFamily="34" charset="0"/>
                <a:cs typeface="Tahoma" pitchFamily="34" charset="0"/>
              </a:rPr>
              <a:t>Рецептуры.</a:t>
            </a:r>
            <a:endParaRPr lang="ru-RU" sz="1600" dirty="0">
              <a:latin typeface="Tahoma" pitchFamily="34" charset="0"/>
              <a:ea typeface="Tahoma" pitchFamily="34" charset="0"/>
              <a:cs typeface="Tahoma" pitchFamily="34" charset="0"/>
            </a:endParaRPr>
          </a:p>
        </p:txBody>
      </p:sp>
      <p:pic>
        <p:nvPicPr>
          <p:cNvPr id="4" name="Рисунок 3" descr="2025-05-26_09h24_40.png"/>
          <p:cNvPicPr>
            <a:picLocks noChangeAspect="1"/>
          </p:cNvPicPr>
          <p:nvPr/>
        </p:nvPicPr>
        <p:blipFill>
          <a:blip r:embed="rId3" cstate="print"/>
          <a:stretch>
            <a:fillRect/>
          </a:stretch>
        </p:blipFill>
        <p:spPr>
          <a:xfrm>
            <a:off x="590550" y="1244580"/>
            <a:ext cx="7229475" cy="3740031"/>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Маршрутизация марок и </a:t>
            </a:r>
            <a:r>
              <a:rPr lang="ru-RU" dirty="0" err="1" smtClean="0"/>
              <a:t>пречеков</a:t>
            </a:r>
            <a:endParaRPr lang="ru-RU" dirty="0"/>
          </a:p>
        </p:txBody>
      </p:sp>
      <p:sp>
        <p:nvSpPr>
          <p:cNvPr id="3" name="Подзаголовок 2"/>
          <p:cNvSpPr>
            <a:spLocks noGrp="1"/>
          </p:cNvSpPr>
          <p:nvPr>
            <p:ph type="subTitle" idx="1"/>
          </p:nvPr>
        </p:nvSpPr>
        <p:spPr/>
        <p:txBody>
          <a:bodyPr/>
          <a:lstStyle/>
          <a:p>
            <a:pPr>
              <a:spcBef>
                <a:spcPts val="600"/>
              </a:spcBef>
              <a:spcAft>
                <a:spcPts val="600"/>
              </a:spcAft>
              <a:defRPr/>
            </a:pPr>
            <a:r>
              <a:rPr lang="ru-RU" sz="1600" b="1" dirty="0" smtClean="0">
                <a:latin typeface="Tahoma" pitchFamily="34" charset="0"/>
                <a:ea typeface="Tahoma" pitchFamily="34" charset="0"/>
                <a:cs typeface="Tahoma" pitchFamily="34" charset="0"/>
              </a:rPr>
              <a:t>Настройка мест печати </a:t>
            </a:r>
            <a:r>
              <a:rPr lang="ru-RU" sz="1600" dirty="0" smtClean="0">
                <a:latin typeface="Tahoma" pitchFamily="34" charset="0"/>
                <a:ea typeface="Tahoma" pitchFamily="34" charset="0"/>
                <a:cs typeface="Tahoma" pitchFamily="34" charset="0"/>
              </a:rPr>
              <a:t>позволяет управлять маршрутизацией печати </a:t>
            </a:r>
            <a:r>
              <a:rPr lang="ru-RU" sz="1600" dirty="0" err="1" smtClean="0">
                <a:latin typeface="Tahoma" pitchFamily="34" charset="0"/>
                <a:ea typeface="Tahoma" pitchFamily="34" charset="0"/>
                <a:cs typeface="Tahoma" pitchFamily="34" charset="0"/>
              </a:rPr>
              <a:t>пречеков</a:t>
            </a:r>
            <a:r>
              <a:rPr lang="ru-RU" sz="1600" dirty="0" smtClean="0">
                <a:latin typeface="Tahoma" pitchFamily="34" charset="0"/>
                <a:ea typeface="Tahoma" pitchFamily="34" charset="0"/>
                <a:cs typeface="Tahoma" pitchFamily="34" charset="0"/>
              </a:rPr>
              <a:t> и марок.</a:t>
            </a:r>
          </a:p>
        </p:txBody>
      </p:sp>
      <p:pic>
        <p:nvPicPr>
          <p:cNvPr id="4" name="Рисунок 3" descr="2024-04-17_09h33_42.png"/>
          <p:cNvPicPr>
            <a:picLocks noChangeAspect="1"/>
          </p:cNvPicPr>
          <p:nvPr/>
        </p:nvPicPr>
        <p:blipFill>
          <a:blip r:embed="rId3" cstate="print"/>
          <a:stretch>
            <a:fillRect/>
          </a:stretch>
        </p:blipFill>
        <p:spPr>
          <a:xfrm>
            <a:off x="142875" y="1560160"/>
            <a:ext cx="4591050" cy="2060652"/>
          </a:xfrm>
          <a:prstGeom prst="rect">
            <a:avLst/>
          </a:prstGeom>
          <a:ln>
            <a:solidFill>
              <a:schemeClr val="bg1">
                <a:lumMod val="85000"/>
              </a:schemeClr>
            </a:solidFill>
          </a:ln>
          <a:effectLst/>
        </p:spPr>
      </p:pic>
      <p:pic>
        <p:nvPicPr>
          <p:cNvPr id="5" name="Рисунок 4" descr="2024-04-17_09h34_07.png"/>
          <p:cNvPicPr>
            <a:picLocks noChangeAspect="1"/>
          </p:cNvPicPr>
          <p:nvPr/>
        </p:nvPicPr>
        <p:blipFill>
          <a:blip r:embed="rId4" cstate="print"/>
          <a:stretch>
            <a:fillRect/>
          </a:stretch>
        </p:blipFill>
        <p:spPr>
          <a:xfrm>
            <a:off x="3148928" y="2836619"/>
            <a:ext cx="5833147" cy="1990612"/>
          </a:xfrm>
          <a:prstGeom prst="rect">
            <a:avLst/>
          </a:prstGeom>
          <a:ln>
            <a:solidFill>
              <a:schemeClr val="bg1">
                <a:lumMod val="85000"/>
              </a:schemeClr>
            </a:solid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Зоны приготовления</a:t>
            </a:r>
            <a:endParaRPr lang="ru-RU" dirty="0"/>
          </a:p>
        </p:txBody>
      </p:sp>
      <p:sp>
        <p:nvSpPr>
          <p:cNvPr id="4" name="Прямоугольник 3"/>
          <p:cNvSpPr/>
          <p:nvPr/>
        </p:nvSpPr>
        <p:spPr>
          <a:xfrm>
            <a:off x="428625" y="1115110"/>
            <a:ext cx="2905125" cy="1575816"/>
          </a:xfrm>
          <a:prstGeom prst="rect">
            <a:avLst/>
          </a:prstGeom>
        </p:spPr>
        <p:txBody>
          <a:bodyPr wrap="square">
            <a:spAutoFit/>
          </a:bodyPr>
          <a:lstStyle/>
          <a:p>
            <a:pPr>
              <a:lnSpc>
                <a:spcPct val="90000"/>
              </a:lnSpc>
              <a:spcBef>
                <a:spcPts val="600"/>
              </a:spcBef>
              <a:spcAft>
                <a:spcPts val="600"/>
              </a:spcAft>
            </a:pPr>
            <a:r>
              <a:rPr lang="ru-RU" sz="1600" dirty="0" smtClean="0">
                <a:latin typeface="Tahoma" pitchFamily="34" charset="0"/>
                <a:ea typeface="Tahoma" pitchFamily="34" charset="0"/>
                <a:cs typeface="Tahoma" pitchFamily="34" charset="0"/>
              </a:rPr>
              <a:t>В справочнике </a:t>
            </a:r>
            <a:r>
              <a:rPr lang="ru-RU" sz="1600" b="1" dirty="0" smtClean="0">
                <a:latin typeface="Tahoma" pitchFamily="34" charset="0"/>
                <a:ea typeface="Tahoma" pitchFamily="34" charset="0"/>
                <a:cs typeface="Tahoma" pitchFamily="34" charset="0"/>
              </a:rPr>
              <a:t>Зоны приготовления </a:t>
            </a:r>
            <a:r>
              <a:rPr lang="ru-RU" sz="1600" dirty="0" smtClean="0">
                <a:latin typeface="Tahoma" pitchFamily="34" charset="0"/>
                <a:ea typeface="Tahoma" pitchFamily="34" charset="0"/>
                <a:cs typeface="Tahoma" pitchFamily="34" charset="0"/>
              </a:rPr>
              <a:t>указываются зоны по цехам приготовления и сборки комплектов.</a:t>
            </a:r>
          </a:p>
          <a:p>
            <a:pPr>
              <a:lnSpc>
                <a:spcPct val="90000"/>
              </a:lnSpc>
              <a:spcBef>
                <a:spcPts val="600"/>
              </a:spcBef>
              <a:spcAft>
                <a:spcPts val="600"/>
              </a:spcAft>
            </a:pPr>
            <a:endParaRPr lang="ru-RU" sz="1600" dirty="0" smtClean="0">
              <a:latin typeface="Tahoma" pitchFamily="34" charset="0"/>
              <a:ea typeface="Tahoma" pitchFamily="34" charset="0"/>
              <a:cs typeface="Tahoma" pitchFamily="34" charset="0"/>
            </a:endParaRPr>
          </a:p>
        </p:txBody>
      </p:sp>
      <p:pic>
        <p:nvPicPr>
          <p:cNvPr id="5" name="Рисунок 4" descr="2025-05-26_16h33_57.png"/>
          <p:cNvPicPr>
            <a:picLocks noChangeAspect="1"/>
          </p:cNvPicPr>
          <p:nvPr/>
        </p:nvPicPr>
        <p:blipFill>
          <a:blip r:embed="rId3" cstate="print"/>
          <a:stretch>
            <a:fillRect/>
          </a:stretch>
        </p:blipFill>
        <p:spPr>
          <a:xfrm>
            <a:off x="3251828" y="904755"/>
            <a:ext cx="5660978" cy="1790819"/>
          </a:xfrm>
          <a:prstGeom prst="rect">
            <a:avLst/>
          </a:prstGeom>
          <a:ln>
            <a:solidFill>
              <a:schemeClr val="bg1">
                <a:lumMod val="85000"/>
              </a:schemeClr>
            </a:solidFill>
          </a:ln>
        </p:spPr>
      </p:pic>
      <p:pic>
        <p:nvPicPr>
          <p:cNvPr id="6" name="Рисунок 5" descr="2025-05-26_16h34_06.png"/>
          <p:cNvPicPr>
            <a:picLocks noChangeAspect="1"/>
          </p:cNvPicPr>
          <p:nvPr/>
        </p:nvPicPr>
        <p:blipFill>
          <a:blip r:embed="rId4" cstate="print"/>
          <a:stretch>
            <a:fillRect/>
          </a:stretch>
        </p:blipFill>
        <p:spPr>
          <a:xfrm>
            <a:off x="490141" y="2987819"/>
            <a:ext cx="5694570" cy="1718023"/>
          </a:xfrm>
          <a:prstGeom prst="rect">
            <a:avLst/>
          </a:prstGeom>
          <a:ln>
            <a:solidFill>
              <a:schemeClr val="bg1">
                <a:lumMod val="85000"/>
              </a:schemeClr>
            </a:solidFill>
          </a:ln>
        </p:spPr>
      </p:pic>
      <p:sp>
        <p:nvSpPr>
          <p:cNvPr id="7" name="Прямоугольник 6"/>
          <p:cNvSpPr/>
          <p:nvPr/>
        </p:nvSpPr>
        <p:spPr>
          <a:xfrm>
            <a:off x="6105524" y="3198561"/>
            <a:ext cx="2895599" cy="1421928"/>
          </a:xfrm>
          <a:prstGeom prst="rect">
            <a:avLst/>
          </a:prstGeom>
        </p:spPr>
        <p:txBody>
          <a:bodyPr wrap="square">
            <a:spAutoFit/>
          </a:bodyPr>
          <a:lstStyle/>
          <a:p>
            <a:pPr algn="r">
              <a:lnSpc>
                <a:spcPct val="90000"/>
              </a:lnSpc>
              <a:spcBef>
                <a:spcPts val="600"/>
              </a:spcBef>
              <a:spcAft>
                <a:spcPts val="600"/>
              </a:spcAft>
            </a:pPr>
            <a:r>
              <a:rPr lang="ru-RU" sz="1600" dirty="0" smtClean="0">
                <a:latin typeface="Tahoma" pitchFamily="34" charset="0"/>
                <a:ea typeface="Tahoma" pitchFamily="34" charset="0"/>
                <a:cs typeface="Tahoma" pitchFamily="34" charset="0"/>
              </a:rPr>
              <a:t>В регистре сведений </a:t>
            </a:r>
            <a:r>
              <a:rPr lang="ru-RU" sz="1600" b="1" dirty="0" smtClean="0">
                <a:latin typeface="Tahoma" pitchFamily="34" charset="0"/>
                <a:ea typeface="Tahoma" pitchFamily="34" charset="0"/>
                <a:cs typeface="Tahoma" pitchFamily="34" charset="0"/>
              </a:rPr>
              <a:t>Распределение по зонам приготовления </a:t>
            </a:r>
            <a:r>
              <a:rPr lang="ru-RU" sz="1600" dirty="0" smtClean="0">
                <a:latin typeface="Tahoma" pitchFamily="34" charset="0"/>
                <a:ea typeface="Tahoma" pitchFamily="34" charset="0"/>
                <a:cs typeface="Tahoma" pitchFamily="34" charset="0"/>
              </a:rPr>
              <a:t>происходит распределение позиций меню по зонам приготовления.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Настройка карты зала</a:t>
            </a:r>
            <a:endParaRPr lang="ru-RU" dirty="0"/>
          </a:p>
        </p:txBody>
      </p:sp>
      <p:sp>
        <p:nvSpPr>
          <p:cNvPr id="3" name="Подзаголовок 2"/>
          <p:cNvSpPr>
            <a:spLocks noGrp="1"/>
          </p:cNvSpPr>
          <p:nvPr>
            <p:ph type="subTitle" idx="1"/>
          </p:nvPr>
        </p:nvSpPr>
        <p:spPr>
          <a:xfrm>
            <a:off x="6362700" y="787718"/>
            <a:ext cx="2495549" cy="3950493"/>
          </a:xfrm>
        </p:spPr>
        <p:txBody>
          <a:bodyPr/>
          <a:lstStyle/>
          <a:p>
            <a:pPr>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Карта зала </a:t>
            </a:r>
            <a:r>
              <a:rPr lang="ru-RU" sz="1600" dirty="0" smtClean="0">
                <a:latin typeface="Tahoma" pitchFamily="34" charset="0"/>
                <a:ea typeface="Tahoma" pitchFamily="34" charset="0"/>
                <a:cs typeface="Tahoma" pitchFamily="34" charset="0"/>
              </a:rPr>
              <a:t>визуализирует  расположение столов в зале и обеспечивает интуитивную работу исполнителей.</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592" y="704850"/>
            <a:ext cx="5717991" cy="4324350"/>
          </a:xfrm>
          <a:prstGeom prst="rect">
            <a:avLst/>
          </a:prstGeom>
          <a:ln>
            <a:solidFill>
              <a:schemeClr val="bg1">
                <a:lumMod val="85000"/>
              </a:schemeClr>
            </a:solid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77025" y="552450"/>
            <a:ext cx="2343150" cy="4166712"/>
          </a:xfrm>
        </p:spPr>
        <p:txBody>
          <a:bodyPr/>
          <a:lstStyle/>
          <a:p>
            <a:pPr rtl="0">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Конструктор карты зала </a:t>
            </a:r>
            <a:r>
              <a:rPr lang="ru-RU" sz="1600" dirty="0" smtClean="0">
                <a:latin typeface="Tahoma" pitchFamily="34" charset="0"/>
                <a:ea typeface="Tahoma" pitchFamily="34" charset="0"/>
                <a:cs typeface="Tahoma" pitchFamily="34" charset="0"/>
              </a:rPr>
              <a:t>позволяет настроить визуализацию карты в </a:t>
            </a:r>
            <a:r>
              <a:rPr lang="ru-RU" sz="1600" dirty="0" err="1" smtClean="0">
                <a:latin typeface="Tahoma" pitchFamily="34" charset="0"/>
                <a:ea typeface="Tahoma" pitchFamily="34" charset="0"/>
                <a:cs typeface="Tahoma" pitchFamily="34" charset="0"/>
              </a:rPr>
              <a:t>брендовых</a:t>
            </a:r>
            <a:r>
              <a:rPr lang="ru-RU" sz="1600" dirty="0" smtClean="0">
                <a:latin typeface="Tahoma" pitchFamily="34" charset="0"/>
                <a:ea typeface="Tahoma" pitchFamily="34" charset="0"/>
                <a:cs typeface="Tahoma" pitchFamily="34" charset="0"/>
              </a:rPr>
              <a:t> цветах заведений общепита и отразить информацию о расположении столов и количестве мест каждого стола.</a:t>
            </a:r>
          </a:p>
          <a:p>
            <a:pPr>
              <a:spcBef>
                <a:spcPts val="600"/>
              </a:spcBef>
              <a:spcAft>
                <a:spcPts val="600"/>
              </a:spcAft>
            </a:pPr>
            <a:endParaRPr lang="ru-RU" sz="1600" dirty="0">
              <a:latin typeface="Tahoma" pitchFamily="34" charset="0"/>
              <a:ea typeface="Tahoma" pitchFamily="34" charset="0"/>
              <a:cs typeface="Tahoma" pitchFamily="34" charset="0"/>
            </a:endParaRPr>
          </a:p>
        </p:txBody>
      </p:sp>
      <p:pic>
        <p:nvPicPr>
          <p:cNvPr id="5" name="Рисунок 4" descr="2025-06-09_08h34_21.png"/>
          <p:cNvPicPr>
            <a:picLocks noChangeAspect="1"/>
          </p:cNvPicPr>
          <p:nvPr/>
        </p:nvPicPr>
        <p:blipFill>
          <a:blip r:embed="rId3" cstate="print"/>
          <a:stretch>
            <a:fillRect/>
          </a:stretch>
        </p:blipFill>
        <p:spPr>
          <a:xfrm>
            <a:off x="138981" y="476250"/>
            <a:ext cx="6562865" cy="4286250"/>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77025" y="552450"/>
            <a:ext cx="2343150" cy="4166712"/>
          </a:xfrm>
        </p:spPr>
        <p:txBody>
          <a:bodyPr/>
          <a:lstStyle/>
          <a:p>
            <a:pPr rtl="0">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a:t>
            </a:r>
            <a:r>
              <a:rPr lang="ru-RU" sz="1600" dirty="0" smtClean="0">
                <a:latin typeface="Tahoma" pitchFamily="34" charset="0"/>
                <a:ea typeface="Tahoma" pitchFamily="34" charset="0"/>
                <a:cs typeface="Tahoma" pitchFamily="34" charset="0"/>
              </a:rPr>
              <a:t>Настройка </a:t>
            </a:r>
            <a:r>
              <a:rPr lang="ru-RU" sz="1600" b="1" dirty="0" smtClean="0">
                <a:latin typeface="Tahoma" pitchFamily="34" charset="0"/>
                <a:ea typeface="Tahoma" pitchFamily="34" charset="0"/>
                <a:cs typeface="Tahoma" pitchFamily="34" charset="0"/>
              </a:rPr>
              <a:t>Свойств стола </a:t>
            </a:r>
            <a:r>
              <a:rPr lang="ru-RU" sz="1600" dirty="0" smtClean="0">
                <a:latin typeface="Tahoma" pitchFamily="34" charset="0"/>
                <a:ea typeface="Tahoma" pitchFamily="34" charset="0"/>
                <a:cs typeface="Tahoma" pitchFamily="34" charset="0"/>
              </a:rPr>
              <a:t>отражают информацию о количестве мест, вида объекта зала и порядок расположения стола.</a:t>
            </a:r>
          </a:p>
          <a:p>
            <a:pPr>
              <a:spcBef>
                <a:spcPts val="600"/>
              </a:spcBef>
              <a:spcAft>
                <a:spcPts val="600"/>
              </a:spcAft>
            </a:pPr>
            <a:endParaRPr lang="ru-RU" sz="1600" dirty="0">
              <a:latin typeface="Tahoma" pitchFamily="34" charset="0"/>
              <a:ea typeface="Tahoma" pitchFamily="34" charset="0"/>
              <a:cs typeface="Tahoma" pitchFamily="34" charset="0"/>
            </a:endParaRPr>
          </a:p>
        </p:txBody>
      </p:sp>
      <p:pic>
        <p:nvPicPr>
          <p:cNvPr id="5" name="Рисунок 4" descr="2025-06-09_08h35_51.png"/>
          <p:cNvPicPr>
            <a:picLocks noChangeAspect="1"/>
          </p:cNvPicPr>
          <p:nvPr/>
        </p:nvPicPr>
        <p:blipFill>
          <a:blip r:embed="rId3" cstate="print"/>
          <a:stretch>
            <a:fillRect/>
          </a:stretch>
        </p:blipFill>
        <p:spPr>
          <a:xfrm>
            <a:off x="147605" y="504825"/>
            <a:ext cx="6538945" cy="4249099"/>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4"/>
          <p:cNvSpPr>
            <a:spLocks noGrp="1"/>
          </p:cNvSpPr>
          <p:nvPr>
            <p:ph type="ctrTitle"/>
          </p:nvPr>
        </p:nvSpPr>
        <p:spPr bwMode="auto">
          <a:xfrm>
            <a:off x="989514" y="147366"/>
            <a:ext cx="7231458" cy="603132"/>
          </a:xfrm>
        </p:spPr>
        <p:txBody>
          <a:bodyPr>
            <a:noAutofit/>
          </a:bodyPr>
          <a:lstStyle/>
          <a:p>
            <a:pPr>
              <a:defRPr/>
            </a:pPr>
            <a:r>
              <a:rPr lang="ru-RU" sz="3200" dirty="0" smtClean="0"/>
              <a:t>1С-Рейтинг: Ресторан, ред. 3.0</a:t>
            </a:r>
            <a:endParaRPr lang="ru-RU" sz="3200" dirty="0"/>
          </a:p>
        </p:txBody>
      </p:sp>
      <p:sp>
        <p:nvSpPr>
          <p:cNvPr id="2" name="Подзаголовок 1"/>
          <p:cNvSpPr>
            <a:spLocks noGrp="1"/>
          </p:cNvSpPr>
          <p:nvPr>
            <p:ph type="subTitle" idx="1"/>
          </p:nvPr>
        </p:nvSpPr>
        <p:spPr bwMode="auto">
          <a:xfrm>
            <a:off x="480060" y="768668"/>
            <a:ext cx="8214360" cy="1611461"/>
          </a:xfrm>
        </p:spPr>
        <p:txBody>
          <a:bodyPr/>
          <a:lstStyle/>
          <a:p>
            <a:pPr>
              <a:spcBef>
                <a:spcPts val="600"/>
              </a:spcBef>
              <a:spcAft>
                <a:spcPts val="600"/>
              </a:spcAft>
              <a:buFont typeface="Arial" pitchFamily="34" charset="0"/>
              <a:buChar char="•"/>
              <a:defRPr/>
            </a:pPr>
            <a:r>
              <a:rPr lang="ru-RU" sz="1600" dirty="0" smtClean="0"/>
              <a:t> Программный продукт «1С-Рейтинг: Ресторан, ред. 3.0» является готовым решением для автоматизации всех основных бизнес-процессов обслуживания в заведениях общепита.</a:t>
            </a:r>
          </a:p>
          <a:p>
            <a:pPr>
              <a:spcBef>
                <a:spcPts val="600"/>
              </a:spcBef>
              <a:spcAft>
                <a:spcPts val="600"/>
              </a:spcAft>
              <a:buFont typeface="Arial" pitchFamily="34" charset="0"/>
              <a:buChar char="•"/>
              <a:defRPr/>
            </a:pPr>
            <a:r>
              <a:rPr lang="ru-RU" sz="1600" dirty="0" smtClean="0"/>
              <a:t> Конфигурация разработана на базе типового решения «1С:Розница 8 для Казахстана» ред. 2.3 с учетом специфических требований учета общественного питания.</a:t>
            </a:r>
          </a:p>
        </p:txBody>
      </p:sp>
      <p:sp>
        <p:nvSpPr>
          <p:cNvPr id="4" name="Скругленный прямоугольник 3"/>
          <p:cNvSpPr/>
          <p:nvPr/>
        </p:nvSpPr>
        <p:spPr>
          <a:xfrm>
            <a:off x="483080" y="2976113"/>
            <a:ext cx="3312544" cy="1535502"/>
          </a:xfrm>
          <a:prstGeom prst="roundRect">
            <a:avLst/>
          </a:prstGeom>
          <a:solidFill>
            <a:srgbClr val="FFC0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6" name="Прямоугольник 5">
            <a:extLst>
              <a:ext uri="{FF2B5EF4-FFF2-40B4-BE49-F238E27FC236}">
                <a16:creationId xmlns="" xmlns:a16="http://schemas.microsoft.com/office/drawing/2014/main" id="{6AFF5A6E-0841-F6AA-C651-56FA4700B9A7}"/>
              </a:ext>
            </a:extLst>
          </p:cNvPr>
          <p:cNvSpPr/>
          <p:nvPr/>
        </p:nvSpPr>
        <p:spPr>
          <a:xfrm rot="5400000">
            <a:off x="733099" y="3318414"/>
            <a:ext cx="195099" cy="169242"/>
          </a:xfrm>
          <a:prstGeom prst="rect">
            <a:avLst/>
          </a:prstGeom>
          <a:solidFill>
            <a:srgbClr val="F94541"/>
          </a:solidFill>
          <a:ln>
            <a:noFill/>
          </a:ln>
          <a:effectLst>
            <a:glow rad="228600">
              <a:schemeClr val="bg1"/>
            </a:glo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1"/>
              </a:solidFill>
            </a:endParaRPr>
          </a:p>
        </p:txBody>
      </p:sp>
      <p:pic>
        <p:nvPicPr>
          <p:cNvPr id="7" name="Объект 58"/>
          <p:cNvPicPr>
            <a:picLocks noChangeAspect="1"/>
          </p:cNvPicPr>
          <p:nvPr/>
        </p:nvPicPr>
        <p:blipFill>
          <a:blip r:embed="rId2"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bwMode="auto">
          <a:xfrm>
            <a:off x="5402228" y="2276475"/>
            <a:ext cx="3422050" cy="2593929"/>
          </a:xfrm>
          <a:prstGeom prst="rect">
            <a:avLst/>
          </a:prstGeom>
        </p:spPr>
      </p:pic>
      <p:sp>
        <p:nvSpPr>
          <p:cNvPr id="8" name="Прямоугольник 7"/>
          <p:cNvSpPr/>
          <p:nvPr/>
        </p:nvSpPr>
        <p:spPr>
          <a:xfrm>
            <a:off x="1147313" y="3222245"/>
            <a:ext cx="2738256" cy="307777"/>
          </a:xfrm>
          <a:prstGeom prst="rect">
            <a:avLst/>
          </a:prstGeom>
          <a:effectLst>
            <a:glow rad="457200">
              <a:srgbClr val="FFC000">
                <a:alpha val="60000"/>
              </a:srgbClr>
            </a:glow>
            <a:softEdge rad="495300"/>
          </a:effectLst>
        </p:spPr>
        <p:txBody>
          <a:bodyPr wrap="square">
            <a:spAutoFit/>
          </a:bodyPr>
          <a:lstStyle/>
          <a:p>
            <a:r>
              <a:rPr lang="ru-RU" sz="1400" dirty="0" smtClean="0">
                <a:solidFill>
                  <a:srgbClr val="F94541"/>
                </a:solidFill>
                <a:effectLst>
                  <a:outerShdw blurRad="38100" dist="38100" dir="2700000" algn="tl">
                    <a:srgbClr val="000000">
                      <a:alpha val="43137"/>
                    </a:srgbClr>
                  </a:outerShdw>
                </a:effectLst>
                <a:latin typeface="Futura PT "/>
              </a:rPr>
              <a:t>Общественное питание</a:t>
            </a:r>
            <a:endParaRPr lang="ru-RU" sz="1400" dirty="0">
              <a:solidFill>
                <a:srgbClr val="F94541"/>
              </a:solidFill>
              <a:effectLst>
                <a:outerShdw blurRad="38100" dist="38100" dir="2700000" algn="tl">
                  <a:srgbClr val="000000">
                    <a:alpha val="43137"/>
                  </a:srgbClr>
                </a:outerShdw>
              </a:effectLst>
            </a:endParaRPr>
          </a:p>
        </p:txBody>
      </p:sp>
      <p:sp>
        <p:nvSpPr>
          <p:cNvPr id="9" name="Прямоугольник 8">
            <a:extLst>
              <a:ext uri="{FF2B5EF4-FFF2-40B4-BE49-F238E27FC236}">
                <a16:creationId xmlns="" xmlns:a16="http://schemas.microsoft.com/office/drawing/2014/main" id="{6AFF5A6E-0841-F6AA-C651-56FA4700B9A7}"/>
              </a:ext>
            </a:extLst>
          </p:cNvPr>
          <p:cNvSpPr/>
          <p:nvPr/>
        </p:nvSpPr>
        <p:spPr>
          <a:xfrm rot="5400000">
            <a:off x="758499" y="3981691"/>
            <a:ext cx="195099" cy="169242"/>
          </a:xfrm>
          <a:prstGeom prst="rect">
            <a:avLst/>
          </a:prstGeom>
          <a:solidFill>
            <a:srgbClr val="F94541"/>
          </a:solidFill>
          <a:ln>
            <a:noFill/>
          </a:ln>
          <a:effectLst>
            <a:glow rad="228600">
              <a:schemeClr val="bg1"/>
            </a:glo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1"/>
              </a:solidFill>
            </a:endParaRPr>
          </a:p>
        </p:txBody>
      </p:sp>
      <p:sp>
        <p:nvSpPr>
          <p:cNvPr id="10" name="Прямоугольник 9"/>
          <p:cNvSpPr/>
          <p:nvPr/>
        </p:nvSpPr>
        <p:spPr>
          <a:xfrm>
            <a:off x="1173192" y="3887555"/>
            <a:ext cx="2348143" cy="307777"/>
          </a:xfrm>
          <a:prstGeom prst="rect">
            <a:avLst/>
          </a:prstGeom>
          <a:effectLst>
            <a:glow rad="457200">
              <a:srgbClr val="FFC000">
                <a:alpha val="60000"/>
              </a:srgbClr>
            </a:glow>
            <a:softEdge rad="495300"/>
          </a:effectLst>
        </p:spPr>
        <p:txBody>
          <a:bodyPr wrap="square">
            <a:spAutoFit/>
          </a:bodyPr>
          <a:lstStyle/>
          <a:p>
            <a:r>
              <a:rPr lang="ru-RU" sz="1400" dirty="0" smtClean="0">
                <a:solidFill>
                  <a:srgbClr val="F94541"/>
                </a:solidFill>
                <a:effectLst>
                  <a:outerShdw blurRad="38100" dist="38100" dir="2700000" algn="tl">
                    <a:srgbClr val="000000">
                      <a:alpha val="43137"/>
                    </a:srgbClr>
                  </a:outerShdw>
                </a:effectLst>
                <a:latin typeface="Futura PT "/>
              </a:rPr>
              <a:t>Ресторанный бизнес</a:t>
            </a:r>
            <a:endParaRPr lang="ru-RU" sz="1400" dirty="0">
              <a:solidFill>
                <a:srgbClr val="F94541"/>
              </a:solidFill>
              <a:effectLst>
                <a:outerShdw blurRad="38100" dist="38100" dir="2700000" algn="tl">
                  <a:srgbClr val="000000">
                    <a:alpha val="43137"/>
                  </a:srgbClr>
                </a:outerShdw>
              </a:effectLst>
            </a:endParaRPr>
          </a:p>
        </p:txBody>
      </p:sp>
      <p:sp>
        <p:nvSpPr>
          <p:cNvPr id="11" name="Стрелка вправо 10"/>
          <p:cNvSpPr/>
          <p:nvPr/>
        </p:nvSpPr>
        <p:spPr>
          <a:xfrm>
            <a:off x="4200657" y="3437807"/>
            <a:ext cx="835761" cy="564849"/>
          </a:xfrm>
          <a:prstGeom prst="rightArrow">
            <a:avLst/>
          </a:prstGeom>
          <a:solidFill>
            <a:srgbClr val="FFC000">
              <a:alpha val="75000"/>
            </a:srgbClr>
          </a:solidFill>
          <a:ln>
            <a:solidFill>
              <a:srgbClr val="FFC000"/>
            </a:solidFill>
          </a:ln>
          <a:effectLst>
            <a:glow rad="127000">
              <a:schemeClr val="bg1"/>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grpSp>
        <p:nvGrpSpPr>
          <p:cNvPr id="17" name="Группа 16"/>
          <p:cNvGrpSpPr/>
          <p:nvPr/>
        </p:nvGrpSpPr>
        <p:grpSpPr>
          <a:xfrm>
            <a:off x="5580496" y="3040272"/>
            <a:ext cx="1429545" cy="970886"/>
            <a:chOff x="9965950" y="5625380"/>
            <a:chExt cx="5553450" cy="3916806"/>
          </a:xfrm>
        </p:grpSpPr>
        <p:grpSp>
          <p:nvGrpSpPr>
            <p:cNvPr id="18" name="Группа 62"/>
            <p:cNvGrpSpPr/>
            <p:nvPr/>
          </p:nvGrpSpPr>
          <p:grpSpPr>
            <a:xfrm>
              <a:off x="9965950" y="5625380"/>
              <a:ext cx="5553450" cy="3916806"/>
              <a:chOff x="5571750" y="5853980"/>
              <a:chExt cx="5553450" cy="3916806"/>
            </a:xfrm>
          </p:grpSpPr>
          <p:pic>
            <p:nvPicPr>
              <p:cNvPr id="20" name="Рисунок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79810" y="5853980"/>
                <a:ext cx="4131356" cy="3241525"/>
              </a:xfrm>
              <a:prstGeom prst="ellipse">
                <a:avLst/>
              </a:prstGeom>
              <a:ln>
                <a:noFill/>
              </a:ln>
              <a:effectLst>
                <a:softEdge rad="112500"/>
              </a:effectLst>
            </p:spPr>
          </p:pic>
          <p:sp>
            <p:nvSpPr>
              <p:cNvPr id="21" name="TextBox 20"/>
              <p:cNvSpPr txBox="1"/>
              <p:nvPr/>
            </p:nvSpPr>
            <p:spPr>
              <a:xfrm>
                <a:off x="5571750" y="8901629"/>
                <a:ext cx="5553450" cy="869157"/>
              </a:xfrm>
              <a:prstGeom prst="rect">
                <a:avLst/>
              </a:prstGeom>
              <a:noFill/>
            </p:spPr>
            <p:txBody>
              <a:bodyPr wrap="square" rtlCol="0">
                <a:spAutoFit/>
              </a:bodyPr>
              <a:lstStyle/>
              <a:p>
                <a:pPr algn="ctr"/>
                <a:r>
                  <a:rPr lang="ru-RU" sz="800" b="1" dirty="0" smtClean="0">
                    <a:latin typeface="Futura PT "/>
                  </a:rPr>
                  <a:t>1С-Рейтинг:Ресторан</a:t>
                </a:r>
                <a:endParaRPr lang="ru-RU" sz="800" b="1" dirty="0">
                  <a:latin typeface="Futura PT "/>
                </a:endParaRPr>
              </a:p>
            </p:txBody>
          </p:sp>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32344" y="6170078"/>
              <a:ext cx="525463" cy="66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Настройка меню</a:t>
            </a:r>
            <a:endParaRPr lang="ru-RU" dirty="0"/>
          </a:p>
        </p:txBody>
      </p:sp>
      <p:sp>
        <p:nvSpPr>
          <p:cNvPr id="3" name="Подзаголовок 2"/>
          <p:cNvSpPr>
            <a:spLocks noGrp="1"/>
          </p:cNvSpPr>
          <p:nvPr>
            <p:ph type="subTitle" idx="1"/>
          </p:nvPr>
        </p:nvSpPr>
        <p:spPr/>
        <p:txBody>
          <a:bodyPr/>
          <a:lstStyle/>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Справочник </a:t>
            </a:r>
            <a:r>
              <a:rPr lang="ru-RU" sz="1600" b="1" dirty="0" smtClean="0">
                <a:latin typeface="Tahoma" pitchFamily="34" charset="0"/>
                <a:ea typeface="Tahoma" pitchFamily="34" charset="0"/>
                <a:cs typeface="Tahoma" pitchFamily="34" charset="0"/>
              </a:rPr>
              <a:t>Виды меню </a:t>
            </a:r>
            <a:r>
              <a:rPr lang="ru-RU" sz="1600" dirty="0" smtClean="0">
                <a:latin typeface="Tahoma" pitchFamily="34" charset="0"/>
                <a:ea typeface="Tahoma" pitchFamily="34" charset="0"/>
                <a:cs typeface="Tahoma" pitchFamily="34" charset="0"/>
              </a:rPr>
              <a:t>содержит информацию о меню, которые используются в организации.</a:t>
            </a:r>
            <a:endParaRPr lang="ru-RU" sz="1600" dirty="0" smtClean="0"/>
          </a:p>
        </p:txBody>
      </p:sp>
      <p:pic>
        <p:nvPicPr>
          <p:cNvPr id="6" name="Рисунок 5" descr="2025-05-27_14h07_15.png"/>
          <p:cNvPicPr>
            <a:picLocks noChangeAspect="1"/>
          </p:cNvPicPr>
          <p:nvPr/>
        </p:nvPicPr>
        <p:blipFill>
          <a:blip r:embed="rId3" cstate="print"/>
          <a:stretch>
            <a:fillRect/>
          </a:stretch>
        </p:blipFill>
        <p:spPr>
          <a:xfrm>
            <a:off x="1287811" y="1305820"/>
            <a:ext cx="6597975" cy="3509003"/>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23850"/>
            <a:ext cx="8214360" cy="4395311"/>
          </a:xfrm>
        </p:spPr>
        <p:txBody>
          <a:bodyPr/>
          <a:lstStyle/>
          <a:p>
            <a:pPr>
              <a:buFont typeface="Arial" pitchFamily="34" charset="0"/>
              <a:buChar char="•"/>
            </a:pPr>
            <a:r>
              <a:rPr lang="ru-RU" sz="1600" dirty="0" smtClean="0"/>
              <a:t> Из справочника доступна настройка </a:t>
            </a:r>
            <a:r>
              <a:rPr lang="ru-RU" sz="1600" b="1" dirty="0" smtClean="0"/>
              <a:t>Использование видов меню в залах</a:t>
            </a:r>
            <a:r>
              <a:rPr lang="ru-RU" sz="1600" dirty="0" smtClean="0"/>
              <a:t>. </a:t>
            </a:r>
            <a:endParaRPr lang="ru-RU" sz="1600" dirty="0"/>
          </a:p>
        </p:txBody>
      </p:sp>
      <p:pic>
        <p:nvPicPr>
          <p:cNvPr id="5" name="Рисунок 4" descr="2025-06-09_08h46_10.png"/>
          <p:cNvPicPr>
            <a:picLocks noChangeAspect="1"/>
          </p:cNvPicPr>
          <p:nvPr/>
        </p:nvPicPr>
        <p:blipFill>
          <a:blip r:embed="rId2" cstate="print"/>
          <a:stretch>
            <a:fillRect/>
          </a:stretch>
        </p:blipFill>
        <p:spPr>
          <a:xfrm>
            <a:off x="941507" y="818387"/>
            <a:ext cx="7260985" cy="3773425"/>
          </a:xfrm>
          <a:prstGeom prst="rect">
            <a:avLst/>
          </a:prstGeom>
          <a:ln>
            <a:solidFill>
              <a:schemeClr val="bg1">
                <a:lumMod val="8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21868"/>
            <a:ext cx="8214360" cy="4397293"/>
          </a:xfrm>
        </p:spPr>
        <p:txBody>
          <a:bodyPr/>
          <a:lstStyle/>
          <a:p>
            <a:pPr>
              <a:spcBef>
                <a:spcPts val="600"/>
              </a:spcBef>
              <a:spcAft>
                <a:spcPts val="600"/>
              </a:spcAft>
              <a:buFont typeface="Arial" pitchFamily="34" charset="0"/>
              <a:buChar char="•"/>
            </a:pPr>
            <a:r>
              <a:rPr lang="ru-RU" sz="1600" dirty="0" smtClean="0"/>
              <a:t> Справочник </a:t>
            </a:r>
            <a:r>
              <a:rPr lang="ru-RU" sz="1600" b="1" dirty="0" smtClean="0"/>
              <a:t>Рецептуры</a:t>
            </a:r>
            <a:r>
              <a:rPr lang="ru-RU" sz="1600" dirty="0" smtClean="0"/>
              <a:t> необходим для создания и хранения составов рецептур. В форме создания рецептуры можно привязать блюдо к номенклатуре, указать количество порций и заполнить табличную часть ингредиенты.</a:t>
            </a:r>
            <a:endParaRPr lang="ru-RU" sz="1600" dirty="0"/>
          </a:p>
        </p:txBody>
      </p:sp>
      <p:pic>
        <p:nvPicPr>
          <p:cNvPr id="4" name="Рисунок 3" descr="2025-06-30_09h43_51.png"/>
          <p:cNvPicPr>
            <a:picLocks noChangeAspect="1"/>
          </p:cNvPicPr>
          <p:nvPr/>
        </p:nvPicPr>
        <p:blipFill>
          <a:blip r:embed="rId3" cstate="print"/>
          <a:stretch>
            <a:fillRect/>
          </a:stretch>
        </p:blipFill>
        <p:spPr>
          <a:xfrm>
            <a:off x="1464387" y="1094535"/>
            <a:ext cx="6327064" cy="3744164"/>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1" y="365760"/>
            <a:ext cx="2789834" cy="4353401"/>
          </a:xfrm>
        </p:spPr>
        <p:txBody>
          <a:bodyPr/>
          <a:lstStyle/>
          <a:p>
            <a:pPr>
              <a:spcBef>
                <a:spcPts val="600"/>
              </a:spcBef>
              <a:spcAft>
                <a:spcPts val="600"/>
              </a:spcAft>
              <a:buFont typeface="Arial" pitchFamily="34" charset="0"/>
              <a:buChar char="•"/>
            </a:pPr>
            <a:r>
              <a:rPr lang="ru-RU" sz="1600" dirty="0" smtClean="0"/>
              <a:t> В форме создания </a:t>
            </a:r>
            <a:r>
              <a:rPr lang="ru-RU" sz="1600" b="1" dirty="0" smtClean="0"/>
              <a:t>Позиции меню </a:t>
            </a:r>
            <a:r>
              <a:rPr lang="ru-RU" sz="1600" dirty="0" smtClean="0"/>
              <a:t>можно задать цену блюда, размер порции, отображение позиции меню, отображение в РМК, привязать номенклатуру для отражения в учете.</a:t>
            </a:r>
          </a:p>
          <a:p>
            <a:pPr>
              <a:spcBef>
                <a:spcPts val="600"/>
              </a:spcBef>
              <a:spcAft>
                <a:spcPts val="600"/>
              </a:spcAft>
              <a:buFont typeface="Arial" pitchFamily="34" charset="0"/>
              <a:buChar char="•"/>
            </a:pPr>
            <a:r>
              <a:rPr lang="ru-RU" sz="1600" dirty="0" smtClean="0"/>
              <a:t> Если к учетной номенклатуре привязана рецептура, то поле </a:t>
            </a:r>
            <a:r>
              <a:rPr lang="ru-RU" sz="1600" b="1" dirty="0" smtClean="0"/>
              <a:t>Состав блюда </a:t>
            </a:r>
            <a:r>
              <a:rPr lang="ru-RU" sz="1600" dirty="0" smtClean="0"/>
              <a:t>будет автоматически заполнено составом комплектующих из рецептуры.</a:t>
            </a:r>
            <a:endParaRPr lang="ru-RU" sz="1600" dirty="0"/>
          </a:p>
        </p:txBody>
      </p:sp>
      <p:pic>
        <p:nvPicPr>
          <p:cNvPr id="4" name="Рисунок 3" descr="2025-05-27_14h18_26.png"/>
          <p:cNvPicPr>
            <a:picLocks noChangeAspect="1"/>
          </p:cNvPicPr>
          <p:nvPr/>
        </p:nvPicPr>
        <p:blipFill>
          <a:blip r:embed="rId3" cstate="print"/>
          <a:stretch>
            <a:fillRect/>
          </a:stretch>
        </p:blipFill>
        <p:spPr>
          <a:xfrm>
            <a:off x="3290249" y="418519"/>
            <a:ext cx="5693679" cy="4387567"/>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59" y="358445"/>
            <a:ext cx="8415223" cy="4360717"/>
          </a:xfrm>
        </p:spPr>
        <p:txBody>
          <a:bodyPr/>
          <a:lstStyle/>
          <a:p>
            <a:pPr>
              <a:spcBef>
                <a:spcPts val="600"/>
              </a:spcBef>
              <a:spcAft>
                <a:spcPts val="600"/>
              </a:spcAft>
              <a:buFont typeface="Arial" pitchFamily="34" charset="0"/>
              <a:buChar char="•"/>
            </a:pPr>
            <a:r>
              <a:rPr lang="ru-RU" sz="1600" dirty="0" smtClean="0"/>
              <a:t> Работа с модификаторами блюд для передачи на места приготовления дополнительной информации по блюдам заказа (степень прожарки, порядок подачи, без соли и т.д.).</a:t>
            </a:r>
            <a:endParaRPr lang="ru-RU" sz="16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70431" y="1116193"/>
            <a:ext cx="7059169" cy="3682578"/>
          </a:xfrm>
          <a:prstGeom prst="rect">
            <a:avLst/>
          </a:prstGeom>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Стоп-листы</a:t>
            </a:r>
            <a:r>
              <a:rPr lang="ru-RU" dirty="0" smtClean="0"/>
              <a:t> и недоступность блюд</a:t>
            </a:r>
            <a:endParaRPr lang="ru-RU" dirty="0"/>
          </a:p>
        </p:txBody>
      </p:sp>
      <p:sp>
        <p:nvSpPr>
          <p:cNvPr id="3" name="Подзаголовок 2"/>
          <p:cNvSpPr>
            <a:spLocks noGrp="1"/>
          </p:cNvSpPr>
          <p:nvPr>
            <p:ph type="subTitle" idx="1"/>
          </p:nvPr>
        </p:nvSpPr>
        <p:spPr>
          <a:xfrm>
            <a:off x="480060" y="768668"/>
            <a:ext cx="8276234" cy="3950493"/>
          </a:xfrm>
        </p:spPr>
        <p:txBody>
          <a:bodyPr/>
          <a:lstStyle/>
          <a:p>
            <a:pPr>
              <a:spcBef>
                <a:spcPts val="600"/>
              </a:spcBef>
              <a:spcAft>
                <a:spcPts val="600"/>
              </a:spcAft>
            </a:pPr>
            <a:r>
              <a:rPr lang="ru-RU" sz="1600" dirty="0" smtClean="0"/>
              <a:t>Поддержана возможность отражения информации по недоступным позициям меню для ограничения реализации гостям заведения и включению их в </a:t>
            </a:r>
            <a:r>
              <a:rPr lang="ru-RU" sz="1600" b="1" dirty="0" err="1" smtClean="0"/>
              <a:t>Стоп-лист</a:t>
            </a:r>
            <a:r>
              <a:rPr lang="ru-RU" sz="1600" dirty="0" smtClean="0"/>
              <a:t>.</a:t>
            </a:r>
          </a:p>
          <a:p>
            <a:pPr>
              <a:spcBef>
                <a:spcPts val="600"/>
              </a:spcBef>
              <a:spcAft>
                <a:spcPts val="600"/>
              </a:spcAft>
            </a:pPr>
            <a:r>
              <a:rPr lang="ru-RU" sz="1600" dirty="0" smtClean="0"/>
              <a:t>После добавления позиции меню в </a:t>
            </a:r>
            <a:r>
              <a:rPr lang="ru-RU" sz="1600" dirty="0" err="1" smtClean="0"/>
              <a:t>стоп-лист</a:t>
            </a:r>
            <a:r>
              <a:rPr lang="ru-RU" sz="1600" dirty="0" smtClean="0"/>
              <a:t> – данные автоматически отразятся в регистре </a:t>
            </a:r>
            <a:r>
              <a:rPr lang="ru-RU" sz="1600" b="1" dirty="0" smtClean="0"/>
              <a:t>Недоступные позиции меню</a:t>
            </a:r>
            <a:r>
              <a:rPr lang="ru-RU" sz="1600" dirty="0" smtClean="0"/>
              <a:t>.</a:t>
            </a:r>
          </a:p>
        </p:txBody>
      </p:sp>
      <p:pic>
        <p:nvPicPr>
          <p:cNvPr id="4" name="Рисунок 3" descr="2025-05-27_14h24_15.png"/>
          <p:cNvPicPr>
            <a:picLocks noChangeAspect="1"/>
          </p:cNvPicPr>
          <p:nvPr/>
        </p:nvPicPr>
        <p:blipFill>
          <a:blip r:embed="rId3" cstate="print"/>
          <a:stretch>
            <a:fillRect/>
          </a:stretch>
        </p:blipFill>
        <p:spPr>
          <a:xfrm>
            <a:off x="4520244" y="3177089"/>
            <a:ext cx="4236049" cy="1563642"/>
          </a:xfrm>
          <a:prstGeom prst="rect">
            <a:avLst/>
          </a:prstGeom>
        </p:spPr>
      </p:pic>
      <p:pic>
        <p:nvPicPr>
          <p:cNvPr id="5" name="Рисунок 4" descr="2025-05-27_14h23_24.png"/>
          <p:cNvPicPr>
            <a:picLocks noChangeAspect="1"/>
          </p:cNvPicPr>
          <p:nvPr/>
        </p:nvPicPr>
        <p:blipFill>
          <a:blip r:embed="rId4" cstate="print"/>
          <a:stretch>
            <a:fillRect/>
          </a:stretch>
        </p:blipFill>
        <p:spPr>
          <a:xfrm>
            <a:off x="565936" y="2053146"/>
            <a:ext cx="3750032" cy="159575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Рабочие места ресторана</a:t>
            </a:r>
            <a:endParaRPr lang="ru-RU" dirty="0"/>
          </a:p>
        </p:txBody>
      </p:sp>
      <p:sp>
        <p:nvSpPr>
          <p:cNvPr id="3" name="Подзаголовок 2"/>
          <p:cNvSpPr>
            <a:spLocks noGrp="1"/>
          </p:cNvSpPr>
          <p:nvPr>
            <p:ph type="subTitle" idx="1"/>
          </p:nvPr>
        </p:nvSpPr>
        <p:spPr>
          <a:xfrm>
            <a:off x="409575" y="1371600"/>
            <a:ext cx="2847975" cy="3347561"/>
          </a:xfrm>
        </p:spPr>
        <p:txBody>
          <a:bodyPr/>
          <a:lstStyle/>
          <a:p>
            <a:pPr>
              <a:buFont typeface="Arial" pitchFamily="34" charset="0"/>
              <a:buChar char="•"/>
            </a:pPr>
            <a:r>
              <a:rPr lang="ru-RU" sz="1600" dirty="0" smtClean="0"/>
              <a:t> Монитор повара/комплектовщика</a:t>
            </a:r>
          </a:p>
          <a:p>
            <a:pPr>
              <a:buFont typeface="Arial" pitchFamily="34" charset="0"/>
              <a:buChar char="•"/>
            </a:pPr>
            <a:r>
              <a:rPr lang="ru-RU" sz="1600" dirty="0" smtClean="0"/>
              <a:t> Монитор официанта/ упаковщика</a:t>
            </a:r>
          </a:p>
          <a:p>
            <a:pPr>
              <a:buFont typeface="Arial" pitchFamily="34" charset="0"/>
              <a:buChar char="•"/>
            </a:pPr>
            <a:r>
              <a:rPr lang="ru-RU" sz="1600" dirty="0" smtClean="0"/>
              <a:t> Монитор электронной очереди</a:t>
            </a:r>
          </a:p>
          <a:p>
            <a:pPr>
              <a:buFont typeface="Arial" pitchFamily="34" charset="0"/>
              <a:buChar char="•"/>
            </a:pPr>
            <a:r>
              <a:rPr lang="ru-RU" sz="1600" dirty="0" smtClean="0"/>
              <a:t> Монитор курьера</a:t>
            </a:r>
          </a:p>
          <a:p>
            <a:pPr>
              <a:buFont typeface="Arial" pitchFamily="34" charset="0"/>
              <a:buChar char="•"/>
            </a:pPr>
            <a:r>
              <a:rPr lang="ru-RU" sz="1600" dirty="0" smtClean="0"/>
              <a:t> Рабочее место печати</a:t>
            </a:r>
          </a:p>
          <a:p>
            <a:pPr>
              <a:buFont typeface="Arial" pitchFamily="34" charset="0"/>
              <a:buChar char="•"/>
            </a:pPr>
            <a:r>
              <a:rPr lang="ru-RU" sz="1600" dirty="0" smtClean="0"/>
              <a:t> Рабочее место официанта</a:t>
            </a:r>
          </a:p>
          <a:p>
            <a:endParaRPr lang="ru-RU" sz="1600" dirty="0" smtClean="0"/>
          </a:p>
        </p:txBody>
      </p:sp>
      <p:pic>
        <p:nvPicPr>
          <p:cNvPr id="4" name="Рисунок 3" descr="2025-05-29_15h33_35.png"/>
          <p:cNvPicPr>
            <a:picLocks noChangeAspect="1"/>
          </p:cNvPicPr>
          <p:nvPr/>
        </p:nvPicPr>
        <p:blipFill>
          <a:blip r:embed="rId3" cstate="print"/>
          <a:stretch>
            <a:fillRect/>
          </a:stretch>
        </p:blipFill>
        <p:spPr>
          <a:xfrm>
            <a:off x="3241957" y="1352550"/>
            <a:ext cx="5780195" cy="3295650"/>
          </a:xfrm>
          <a:prstGeom prst="rect">
            <a:avLst/>
          </a:prstGeom>
          <a:ln>
            <a:solidFill>
              <a:schemeClr val="bg1">
                <a:lumMod val="85000"/>
              </a:schemeClr>
            </a:solidFill>
          </a:ln>
        </p:spPr>
      </p:pic>
      <p:sp>
        <p:nvSpPr>
          <p:cNvPr id="5" name="Прямоугольник 4"/>
          <p:cNvSpPr/>
          <p:nvPr/>
        </p:nvSpPr>
        <p:spPr>
          <a:xfrm>
            <a:off x="459017" y="834509"/>
            <a:ext cx="4564070" cy="338554"/>
          </a:xfrm>
          <a:prstGeom prst="rect">
            <a:avLst/>
          </a:prstGeom>
        </p:spPr>
        <p:txBody>
          <a:bodyPr wrap="none">
            <a:spAutoFit/>
          </a:bodyPr>
          <a:lstStyle/>
          <a:p>
            <a:r>
              <a:rPr lang="ru-RU" sz="1600" b="1" dirty="0" smtClean="0">
                <a:latin typeface="Tahoma" pitchFamily="34" charset="0"/>
                <a:ea typeface="Tahoma" pitchFamily="34" charset="0"/>
                <a:cs typeface="Tahoma" pitchFamily="34" charset="0"/>
              </a:rPr>
              <a:t>Автоматизация рабочих мест ресторана.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Автоматизированное рабочее место</a:t>
            </a:r>
            <a:endParaRPr lang="ru-RU" dirty="0"/>
          </a:p>
        </p:txBody>
      </p:sp>
      <p:sp>
        <p:nvSpPr>
          <p:cNvPr id="3" name="Подзаголовок 2"/>
          <p:cNvSpPr>
            <a:spLocks noGrp="1"/>
          </p:cNvSpPr>
          <p:nvPr>
            <p:ph type="subTitle" idx="1"/>
          </p:nvPr>
        </p:nvSpPr>
        <p:spPr/>
        <p:txBody>
          <a:bodyPr/>
          <a:lstStyle/>
          <a:p>
            <a:r>
              <a:rPr lang="ru-RU" sz="1600" dirty="0" smtClean="0"/>
              <a:t>В управляемом режиме </a:t>
            </a:r>
            <a:r>
              <a:rPr lang="ru-RU" sz="1600" b="1" dirty="0" smtClean="0"/>
              <a:t>Автоматизированное рабочее место (АРМ)/Рабочее место кассира (РМК)</a:t>
            </a:r>
            <a:r>
              <a:rPr lang="ru-RU" sz="1600" dirty="0" smtClean="0"/>
              <a:t> доступно перемещение между рабочим местом официанта и рабочим местом кассира.</a:t>
            </a:r>
            <a:endParaRPr lang="ru-RU" sz="1600" dirty="0"/>
          </a:p>
        </p:txBody>
      </p:sp>
      <p:pic>
        <p:nvPicPr>
          <p:cNvPr id="4" name="Рисунок 3" descr="2025-05-29_16h21_17.png"/>
          <p:cNvPicPr>
            <a:picLocks noChangeAspect="1"/>
          </p:cNvPicPr>
          <p:nvPr/>
        </p:nvPicPr>
        <p:blipFill>
          <a:blip r:embed="rId3" cstate="print"/>
          <a:stretch>
            <a:fillRect/>
          </a:stretch>
        </p:blipFill>
        <p:spPr>
          <a:xfrm>
            <a:off x="1333001" y="1506905"/>
            <a:ext cx="6239374" cy="333598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1600" dirty="0" smtClean="0"/>
              <a:t>Все кассовые операции и операции по обслуживанию клиентов осуществляются в </a:t>
            </a:r>
            <a:r>
              <a:rPr lang="ru-RU" sz="1600" b="1" dirty="0" smtClean="0"/>
              <a:t>Рабочем месте кассира (РМК)</a:t>
            </a:r>
            <a:r>
              <a:rPr lang="ru-RU" sz="1600" dirty="0" smtClean="0"/>
              <a:t>.</a:t>
            </a:r>
            <a:endParaRPr lang="ru-RU" sz="1600" b="1" dirty="0"/>
          </a:p>
        </p:txBody>
      </p:sp>
      <p:sp>
        <p:nvSpPr>
          <p:cNvPr id="4" name="Заголовок 1"/>
          <p:cNvSpPr>
            <a:spLocks noGrp="1"/>
          </p:cNvSpPr>
          <p:nvPr>
            <p:ph type="ctrTitle"/>
          </p:nvPr>
        </p:nvSpPr>
        <p:spPr/>
        <p:txBody>
          <a:bodyPr/>
          <a:lstStyle/>
          <a:p>
            <a:r>
              <a:rPr lang="ru-RU" dirty="0" smtClean="0"/>
              <a:t>Рабочее место кассира</a:t>
            </a:r>
            <a:endParaRPr lang="ru-RU" dirty="0"/>
          </a:p>
        </p:txBody>
      </p:sp>
      <p:pic>
        <p:nvPicPr>
          <p:cNvPr id="5" name="Рисунок 4" descr="2025-05-30_16h19_39.png"/>
          <p:cNvPicPr>
            <a:picLocks noChangeAspect="1"/>
          </p:cNvPicPr>
          <p:nvPr/>
        </p:nvPicPr>
        <p:blipFill>
          <a:blip r:embed="rId2" cstate="print"/>
          <a:stretch>
            <a:fillRect/>
          </a:stretch>
        </p:blipFill>
        <p:spPr>
          <a:xfrm>
            <a:off x="1512165" y="1394108"/>
            <a:ext cx="6050685" cy="3416016"/>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71474"/>
            <a:ext cx="8214360" cy="4347687"/>
          </a:xfrm>
        </p:spPr>
        <p:txBody>
          <a:bodyPr/>
          <a:lstStyle/>
          <a:p>
            <a:pPr>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Настройка РМК </a:t>
            </a:r>
            <a:r>
              <a:rPr lang="ru-RU" sz="1600" dirty="0" smtClean="0">
                <a:latin typeface="Tahoma" pitchFamily="34" charset="0"/>
                <a:ea typeface="Tahoma" pitchFamily="34" charset="0"/>
                <a:cs typeface="Tahoma" pitchFamily="34" charset="0"/>
              </a:rPr>
              <a:t>позволяет провести настройку интерфейса кассира, действий системы, отражения командных кнопок и вывода информации по строкам и работе с </a:t>
            </a:r>
            <a:r>
              <a:rPr lang="ru-RU" sz="1600" b="1" dirty="0" smtClean="0">
                <a:latin typeface="Tahoma" pitchFamily="34" charset="0"/>
                <a:ea typeface="Tahoma" pitchFamily="34" charset="0"/>
                <a:cs typeface="Tahoma" pitchFamily="34" charset="0"/>
              </a:rPr>
              <a:t>Меню ресторана.</a:t>
            </a:r>
            <a:endParaRPr lang="ru-RU" sz="1600" dirty="0">
              <a:latin typeface="Tahoma" pitchFamily="34" charset="0"/>
              <a:ea typeface="Tahoma" pitchFamily="34" charset="0"/>
              <a:cs typeface="Tahoma" pitchFamily="34" charset="0"/>
            </a:endParaRPr>
          </a:p>
        </p:txBody>
      </p:sp>
      <p:pic>
        <p:nvPicPr>
          <p:cNvPr id="4" name="Рисунок 3" descr="2025-05-26_09h32_05.png"/>
          <p:cNvPicPr>
            <a:picLocks noChangeAspect="1"/>
          </p:cNvPicPr>
          <p:nvPr/>
        </p:nvPicPr>
        <p:blipFill>
          <a:blip r:embed="rId3" cstate="print"/>
          <a:stretch>
            <a:fillRect/>
          </a:stretch>
        </p:blipFill>
        <p:spPr>
          <a:xfrm>
            <a:off x="174913" y="1238250"/>
            <a:ext cx="4906337" cy="2952750"/>
          </a:xfrm>
          <a:prstGeom prst="rect">
            <a:avLst/>
          </a:prstGeom>
          <a:ln>
            <a:solidFill>
              <a:schemeClr val="bg1">
                <a:lumMod val="85000"/>
              </a:schemeClr>
            </a:solidFill>
          </a:ln>
        </p:spPr>
      </p:pic>
      <p:pic>
        <p:nvPicPr>
          <p:cNvPr id="5" name="Рисунок 4" descr="2025-05-26_09h32_07.png"/>
          <p:cNvPicPr>
            <a:picLocks noChangeAspect="1"/>
          </p:cNvPicPr>
          <p:nvPr/>
        </p:nvPicPr>
        <p:blipFill>
          <a:blip r:embed="rId4" cstate="print"/>
          <a:stretch>
            <a:fillRect/>
          </a:stretch>
        </p:blipFill>
        <p:spPr>
          <a:xfrm>
            <a:off x="4173779" y="1952625"/>
            <a:ext cx="4779721" cy="2876549"/>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Основные возможности</a:t>
            </a:r>
            <a:endParaRPr lang="ru-RU" dirty="0"/>
          </a:p>
        </p:txBody>
      </p:sp>
      <p:sp>
        <p:nvSpPr>
          <p:cNvPr id="4" name="Подзаголовок 4"/>
          <p:cNvSpPr>
            <a:spLocks noGrp="1"/>
          </p:cNvSpPr>
          <p:nvPr>
            <p:ph type="subTitle" idx="1"/>
          </p:nvPr>
        </p:nvSpPr>
        <p:spPr bwMode="auto"/>
        <p:txBody>
          <a:bodyPr/>
          <a:lstStyle/>
          <a:p>
            <a:pPr>
              <a:spcBef>
                <a:spcPts val="300"/>
              </a:spcBef>
              <a:spcAft>
                <a:spcPts val="600"/>
              </a:spcAft>
              <a:buFont typeface="Arial" pitchFamily="34" charset="0"/>
              <a:buChar char="•"/>
              <a:defRPr/>
            </a:pPr>
            <a:r>
              <a:rPr lang="ru-RU" sz="1600" dirty="0" smtClean="0"/>
              <a:t> Ведение схем обслуживания: </a:t>
            </a:r>
            <a:r>
              <a:rPr lang="ru-RU" sz="1600" dirty="0" err="1" smtClean="0"/>
              <a:t>фаст-фуд</a:t>
            </a:r>
            <a:r>
              <a:rPr lang="ru-RU" sz="1600" dirty="0" smtClean="0"/>
              <a:t>, ресторан, </a:t>
            </a:r>
            <a:r>
              <a:rPr lang="ru-RU" sz="1600" dirty="0" err="1" smtClean="0"/>
              <a:t>кейтеринг</a:t>
            </a:r>
            <a:r>
              <a:rPr lang="ru-RU" sz="1600" dirty="0" smtClean="0"/>
              <a:t>, доставка</a:t>
            </a:r>
          </a:p>
          <a:p>
            <a:pPr>
              <a:spcBef>
                <a:spcPts val="300"/>
              </a:spcBef>
              <a:spcAft>
                <a:spcPts val="600"/>
              </a:spcAft>
              <a:buFont typeface="Arial" pitchFamily="34" charset="0"/>
              <a:buChar char="•"/>
              <a:defRPr/>
            </a:pPr>
            <a:r>
              <a:rPr lang="ru-RU" sz="1600" dirty="0" smtClean="0"/>
              <a:t> Работа с бронированием столов</a:t>
            </a:r>
          </a:p>
          <a:p>
            <a:pPr>
              <a:spcBef>
                <a:spcPts val="300"/>
              </a:spcBef>
              <a:spcAft>
                <a:spcPts val="600"/>
              </a:spcAft>
              <a:buFont typeface="Arial" pitchFamily="34" charset="0"/>
              <a:buChar char="•"/>
              <a:defRPr/>
            </a:pPr>
            <a:r>
              <a:rPr lang="ru-RU" sz="1600" dirty="0" smtClean="0"/>
              <a:t> Ведение учета приготовления блюд</a:t>
            </a:r>
          </a:p>
          <a:p>
            <a:pPr>
              <a:spcBef>
                <a:spcPts val="300"/>
              </a:spcBef>
              <a:spcAft>
                <a:spcPts val="600"/>
              </a:spcAft>
              <a:buFont typeface="Arial" pitchFamily="34" charset="0"/>
              <a:buChar char="•"/>
              <a:defRPr/>
            </a:pPr>
            <a:r>
              <a:rPr lang="ru-RU" sz="1600" dirty="0" smtClean="0"/>
              <a:t> Настройка маршрутизации печати марок и </a:t>
            </a:r>
            <a:r>
              <a:rPr lang="ru-RU" sz="1600" dirty="0" err="1" smtClean="0"/>
              <a:t>пречеков</a:t>
            </a:r>
            <a:endParaRPr lang="ru-RU" sz="1600" dirty="0" smtClean="0"/>
          </a:p>
          <a:p>
            <a:pPr>
              <a:spcBef>
                <a:spcPts val="300"/>
              </a:spcBef>
              <a:spcAft>
                <a:spcPts val="600"/>
              </a:spcAft>
              <a:buFont typeface="Arial" pitchFamily="34" charset="0"/>
              <a:buChar char="•"/>
              <a:defRPr/>
            </a:pPr>
            <a:r>
              <a:rPr lang="ru-RU" sz="1600" dirty="0" smtClean="0"/>
              <a:t> Работа с зонами приготовления</a:t>
            </a:r>
          </a:p>
          <a:p>
            <a:pPr>
              <a:spcBef>
                <a:spcPts val="300"/>
              </a:spcBef>
              <a:spcAft>
                <a:spcPts val="600"/>
              </a:spcAft>
              <a:buFont typeface="Arial" pitchFamily="34" charset="0"/>
              <a:buChar char="•"/>
              <a:defRPr/>
            </a:pPr>
            <a:r>
              <a:rPr lang="ru-RU" sz="1600" dirty="0" smtClean="0"/>
              <a:t> Работа с конструктором карты зала</a:t>
            </a:r>
          </a:p>
          <a:p>
            <a:pPr>
              <a:spcBef>
                <a:spcPts val="300"/>
              </a:spcBef>
              <a:spcAft>
                <a:spcPts val="600"/>
              </a:spcAft>
              <a:buFont typeface="Arial" pitchFamily="34" charset="0"/>
              <a:buChar char="•"/>
              <a:defRPr/>
            </a:pPr>
            <a:r>
              <a:rPr lang="ru-RU" sz="1600" dirty="0" smtClean="0"/>
              <a:t> Ведение списков меню. Работа с рецептурами и модификаторами</a:t>
            </a:r>
          </a:p>
          <a:p>
            <a:pPr>
              <a:spcBef>
                <a:spcPts val="300"/>
              </a:spcBef>
              <a:spcAft>
                <a:spcPts val="600"/>
              </a:spcAft>
              <a:buFont typeface="Arial" pitchFamily="34" charset="0"/>
              <a:buChar char="•"/>
              <a:defRPr/>
            </a:pPr>
            <a:r>
              <a:rPr lang="ru-RU" sz="1600" dirty="0" smtClean="0"/>
              <a:t> Недоступность позиций меню. Работа со стоп листами</a:t>
            </a:r>
          </a:p>
          <a:p>
            <a:pPr>
              <a:spcBef>
                <a:spcPts val="300"/>
              </a:spcBef>
              <a:spcAft>
                <a:spcPts val="600"/>
              </a:spcAft>
              <a:buFont typeface="Arial" pitchFamily="34" charset="0"/>
              <a:buChar char="•"/>
              <a:defRPr/>
            </a:pPr>
            <a:r>
              <a:rPr lang="ru-RU" sz="1600" dirty="0" smtClean="0"/>
              <a:t> Рабочие места ресторана</a:t>
            </a:r>
          </a:p>
          <a:p>
            <a:pPr>
              <a:spcBef>
                <a:spcPts val="300"/>
              </a:spcBef>
              <a:spcAft>
                <a:spcPts val="600"/>
              </a:spcAft>
              <a:buFont typeface="Arial" pitchFamily="34" charset="0"/>
              <a:buChar char="•"/>
              <a:defRPr/>
            </a:pPr>
            <a:r>
              <a:rPr lang="ru-RU" sz="1600" dirty="0" smtClean="0"/>
              <a:t> Автоматизированное рабочее место официанта</a:t>
            </a:r>
          </a:p>
          <a:p>
            <a:pPr>
              <a:spcBef>
                <a:spcPts val="300"/>
              </a:spcBef>
              <a:spcAft>
                <a:spcPts val="600"/>
              </a:spcAft>
              <a:buFont typeface="Arial" pitchFamily="34" charset="0"/>
              <a:buChar char="•"/>
              <a:defRPr/>
            </a:pPr>
            <a:r>
              <a:rPr lang="ru-RU" sz="1600" dirty="0" smtClean="0"/>
              <a:t> Аналитическая отчетность</a:t>
            </a:r>
          </a:p>
          <a:p>
            <a:pPr>
              <a:spcBef>
                <a:spcPts val="300"/>
              </a:spcBef>
              <a:spcAft>
                <a:spcPts val="600"/>
              </a:spcAft>
              <a:buFont typeface="Arial" pitchFamily="34" charset="0"/>
              <a:buChar char="•"/>
              <a:defRPr/>
            </a:pPr>
            <a:r>
              <a:rPr lang="ru-RU" sz="1600" dirty="0" smtClean="0"/>
              <a:t> Синхронизация данных</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276226"/>
            <a:ext cx="8214360" cy="4442936"/>
          </a:xfrm>
        </p:spPr>
        <p:txBody>
          <a:bodyPr/>
          <a:lstStyle/>
          <a:p>
            <a:pPr>
              <a:spcBef>
                <a:spcPts val="600"/>
              </a:spcBef>
              <a:spcAft>
                <a:spcPts val="600"/>
              </a:spcAft>
              <a:buFont typeface="Arial" pitchFamily="34" charset="0"/>
              <a:buChar char="•"/>
            </a:pPr>
            <a:r>
              <a:rPr lang="ru-RU" sz="1600" kern="1200" dirty="0" smtClean="0">
                <a:latin typeface="Tahoma" pitchFamily="34" charset="0"/>
                <a:ea typeface="Tahoma" pitchFamily="34" charset="0"/>
                <a:cs typeface="Tahoma" pitchFamily="34" charset="0"/>
              </a:rPr>
              <a:t> Настройки влияют на отражение в интерфейсе меню ресторана и </a:t>
            </a:r>
            <a:r>
              <a:rPr lang="ru-RU" sz="1600" kern="1200" dirty="0" err="1" smtClean="0">
                <a:latin typeface="Tahoma" pitchFamily="34" charset="0"/>
                <a:ea typeface="Tahoma" pitchFamily="34" charset="0"/>
                <a:cs typeface="Tahoma" pitchFamily="34" charset="0"/>
              </a:rPr>
              <a:t>логирование</a:t>
            </a:r>
            <a:r>
              <a:rPr lang="ru-RU" sz="1600" kern="1200" dirty="0" smtClean="0">
                <a:latin typeface="Tahoma" pitchFamily="34" charset="0"/>
                <a:ea typeface="Tahoma" pitchFamily="34" charset="0"/>
                <a:cs typeface="Tahoma" pitchFamily="34" charset="0"/>
              </a:rPr>
              <a:t> действий пользователя при работе в РМК, с возможностью формирование отчета о его действиях.</a:t>
            </a:r>
            <a:endParaRPr lang="ru-RU" sz="1600" dirty="0" smtClean="0">
              <a:latin typeface="Tahoma" pitchFamily="34" charset="0"/>
              <a:ea typeface="Tahoma" pitchFamily="34" charset="0"/>
              <a:cs typeface="Tahoma"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8456" y="1004238"/>
            <a:ext cx="7063519" cy="3843987"/>
          </a:xfrm>
          <a:prstGeom prst="rect">
            <a:avLst/>
          </a:prstGeom>
          <a:ln>
            <a:solidFill>
              <a:schemeClr val="bg1">
                <a:lumMod val="85000"/>
              </a:schemeClr>
            </a:solidFill>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14326"/>
            <a:ext cx="8214360" cy="4404836"/>
          </a:xfrm>
        </p:spPr>
        <p:txBody>
          <a:bodyPr/>
          <a:lstStyle/>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Для позиций меню имеется возможность выбора модификатора блюда.</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283" y="737557"/>
            <a:ext cx="7376106" cy="4034468"/>
          </a:xfrm>
          <a:prstGeom prst="rect">
            <a:avLst/>
          </a:prstGeom>
          <a:ln>
            <a:solidFill>
              <a:schemeClr val="bg1">
                <a:lumMod val="85000"/>
              </a:schemeClr>
            </a:solid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61950"/>
            <a:ext cx="8214360" cy="4357211"/>
          </a:xfrm>
        </p:spPr>
        <p:txBody>
          <a:bodyPr/>
          <a:lstStyle/>
          <a:p>
            <a:pPr>
              <a:buFont typeface="Arial" pitchFamily="34" charset="0"/>
              <a:buChar char="•"/>
            </a:pPr>
            <a:r>
              <a:rPr lang="ru-RU" sz="1600" dirty="0" smtClean="0"/>
              <a:t> Механизм </a:t>
            </a:r>
            <a:r>
              <a:rPr lang="ru-RU" sz="1600" b="1" dirty="0" smtClean="0"/>
              <a:t>Продажи по заказу </a:t>
            </a:r>
            <a:r>
              <a:rPr lang="ru-RU" sz="1600" dirty="0" smtClean="0"/>
              <a:t>заказов в статусе </a:t>
            </a:r>
            <a:r>
              <a:rPr lang="ru-RU" sz="1600" b="1" dirty="0" err="1" smtClean="0"/>
              <a:t>Пречек</a:t>
            </a:r>
            <a:r>
              <a:rPr lang="ru-RU" sz="1600" dirty="0" smtClean="0"/>
              <a:t>, сформированных в </a:t>
            </a:r>
            <a:r>
              <a:rPr lang="ru-RU" sz="1600" b="1" dirty="0" smtClean="0"/>
              <a:t>Рабочем месте официанта</a:t>
            </a:r>
            <a:r>
              <a:rPr lang="ru-RU" sz="1600" dirty="0" smtClean="0"/>
              <a:t>, с передачей полной информации о позициях меню и модификаторах, % обслуживания.</a:t>
            </a:r>
            <a:endParaRPr lang="ru-RU" sz="1600" dirty="0"/>
          </a:p>
        </p:txBody>
      </p:sp>
      <p:pic>
        <p:nvPicPr>
          <p:cNvPr id="4" name="Рисунок 3" descr="2025-05-30_16h22_45.png"/>
          <p:cNvPicPr>
            <a:picLocks noChangeAspect="1"/>
          </p:cNvPicPr>
          <p:nvPr/>
        </p:nvPicPr>
        <p:blipFill>
          <a:blip r:embed="rId2" cstate="print"/>
          <a:stretch>
            <a:fillRect/>
          </a:stretch>
        </p:blipFill>
        <p:spPr>
          <a:xfrm>
            <a:off x="866774" y="1153046"/>
            <a:ext cx="7553326" cy="3668053"/>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Рабочее место официанта</a:t>
            </a:r>
            <a:endParaRPr lang="ru-RU" dirty="0"/>
          </a:p>
        </p:txBody>
      </p:sp>
      <p:sp>
        <p:nvSpPr>
          <p:cNvPr id="3" name="Подзаголовок 2"/>
          <p:cNvSpPr>
            <a:spLocks noGrp="1"/>
          </p:cNvSpPr>
          <p:nvPr>
            <p:ph type="subTitle" idx="1"/>
          </p:nvPr>
        </p:nvSpPr>
        <p:spPr/>
        <p:txBody>
          <a:bodyPr/>
          <a:lstStyle/>
          <a:p>
            <a:r>
              <a:rPr lang="ru-RU" sz="1600" dirty="0" smtClean="0"/>
              <a:t>Все операции по обслуживанию клиентов, заказов и столов осуществляются в </a:t>
            </a:r>
            <a:r>
              <a:rPr lang="ru-RU" sz="1600" b="1" dirty="0" smtClean="0"/>
              <a:t>Рабочем месте официанта (РМО)</a:t>
            </a:r>
            <a:r>
              <a:rPr lang="ru-RU" sz="1600" dirty="0" smtClean="0"/>
              <a:t>.</a:t>
            </a:r>
            <a:endParaRPr lang="ru-RU" sz="1600" b="1" dirty="0"/>
          </a:p>
        </p:txBody>
      </p:sp>
      <p:pic>
        <p:nvPicPr>
          <p:cNvPr id="4" name="Рисунок 3" descr="2025-05-30_16h29_02.png"/>
          <p:cNvPicPr>
            <a:picLocks noChangeAspect="1"/>
          </p:cNvPicPr>
          <p:nvPr/>
        </p:nvPicPr>
        <p:blipFill>
          <a:blip r:embed="rId2" cstate="print"/>
          <a:stretch>
            <a:fillRect/>
          </a:stretch>
        </p:blipFill>
        <p:spPr>
          <a:xfrm>
            <a:off x="1665857" y="1347433"/>
            <a:ext cx="5839843" cy="3472216"/>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90526"/>
            <a:ext cx="8214360" cy="4328636"/>
          </a:xfrm>
        </p:spPr>
        <p:txBody>
          <a:bodyPr/>
          <a:lstStyle/>
          <a:p>
            <a:pPr>
              <a:buFont typeface="Arial" pitchFamily="34" charset="0"/>
              <a:buChar char="•"/>
            </a:pPr>
            <a:r>
              <a:rPr lang="ru-RU" dirty="0" smtClean="0"/>
              <a:t> В </a:t>
            </a:r>
            <a:r>
              <a:rPr lang="ru-RU" b="1" dirty="0" smtClean="0"/>
              <a:t>Настройках РМО </a:t>
            </a:r>
            <a:r>
              <a:rPr lang="ru-RU" dirty="0" smtClean="0">
                <a:latin typeface="Tahoma" pitchFamily="34" charset="0"/>
                <a:ea typeface="Tahoma" pitchFamily="34" charset="0"/>
                <a:cs typeface="Tahoma" pitchFamily="34" charset="0"/>
              </a:rPr>
              <a:t>устанавливается отображение интерфейса работы с заказом, настройка действий системы и отбора заказов.</a:t>
            </a:r>
            <a:endParaRPr lang="ru-RU" dirty="0"/>
          </a:p>
        </p:txBody>
      </p:sp>
      <p:pic>
        <p:nvPicPr>
          <p:cNvPr id="4" name="Рисунок 3" descr="2025-05-30_16h33_51.png"/>
          <p:cNvPicPr>
            <a:picLocks noChangeAspect="1"/>
          </p:cNvPicPr>
          <p:nvPr/>
        </p:nvPicPr>
        <p:blipFill>
          <a:blip r:embed="rId3" cstate="print"/>
          <a:stretch>
            <a:fillRect/>
          </a:stretch>
        </p:blipFill>
        <p:spPr>
          <a:xfrm>
            <a:off x="1450259" y="1053156"/>
            <a:ext cx="6274515" cy="3766871"/>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25-05-30_16h36_58.png"/>
          <p:cNvPicPr>
            <a:picLocks noChangeAspect="1"/>
          </p:cNvPicPr>
          <p:nvPr/>
        </p:nvPicPr>
        <p:blipFill>
          <a:blip r:embed="rId3" cstate="print"/>
          <a:stretch>
            <a:fillRect/>
          </a:stretch>
        </p:blipFill>
        <p:spPr>
          <a:xfrm>
            <a:off x="200026" y="390524"/>
            <a:ext cx="5442000" cy="3267075"/>
          </a:xfrm>
          <a:prstGeom prst="rect">
            <a:avLst/>
          </a:prstGeom>
          <a:ln>
            <a:solidFill>
              <a:schemeClr val="bg1">
                <a:lumMod val="85000"/>
              </a:schemeClr>
            </a:solidFill>
          </a:ln>
        </p:spPr>
      </p:pic>
      <p:pic>
        <p:nvPicPr>
          <p:cNvPr id="5" name="Рисунок 4" descr="2025-05-30_16h37_02.png"/>
          <p:cNvPicPr>
            <a:picLocks noChangeAspect="1"/>
          </p:cNvPicPr>
          <p:nvPr/>
        </p:nvPicPr>
        <p:blipFill>
          <a:blip r:embed="rId4" cstate="print"/>
          <a:stretch>
            <a:fillRect/>
          </a:stretch>
        </p:blipFill>
        <p:spPr>
          <a:xfrm>
            <a:off x="3898185" y="1723746"/>
            <a:ext cx="5093415" cy="3057803"/>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61950"/>
            <a:ext cx="8214360" cy="4357211"/>
          </a:xfrm>
        </p:spPr>
        <p:txBody>
          <a:bodyPr/>
          <a:lstStyle/>
          <a:p>
            <a:pPr>
              <a:buFont typeface="Arial" pitchFamily="34" charset="0"/>
              <a:buChar char="•"/>
            </a:pPr>
            <a:r>
              <a:rPr lang="ru-RU" sz="1600" b="1" dirty="0" smtClean="0"/>
              <a:t> Отображение столов доступно в двух вариантах</a:t>
            </a:r>
            <a:r>
              <a:rPr lang="ru-RU" sz="1600" dirty="0" smtClean="0"/>
              <a:t>:</a:t>
            </a:r>
          </a:p>
          <a:p>
            <a:pPr>
              <a:buFont typeface="Arial" pitchFamily="34" charset="0"/>
              <a:buChar char="•"/>
            </a:pPr>
            <a:r>
              <a:rPr lang="ru-RU" sz="1600" dirty="0" smtClean="0"/>
              <a:t> Список</a:t>
            </a:r>
          </a:p>
          <a:p>
            <a:pPr>
              <a:buFont typeface="Arial" pitchFamily="34" charset="0"/>
              <a:buChar char="•"/>
            </a:pPr>
            <a:r>
              <a:rPr lang="ru-RU" sz="1600" dirty="0" smtClean="0"/>
              <a:t> Карта зала</a:t>
            </a:r>
            <a:endParaRPr lang="ru-RU" sz="1600" dirty="0"/>
          </a:p>
        </p:txBody>
      </p:sp>
      <p:pic>
        <p:nvPicPr>
          <p:cNvPr id="4" name="Рисунок 3" descr="2025-06-03_10h50_25.png"/>
          <p:cNvPicPr>
            <a:picLocks noChangeAspect="1"/>
          </p:cNvPicPr>
          <p:nvPr/>
        </p:nvPicPr>
        <p:blipFill>
          <a:blip r:embed="rId2" cstate="print"/>
          <a:stretch>
            <a:fillRect/>
          </a:stretch>
        </p:blipFill>
        <p:spPr>
          <a:xfrm>
            <a:off x="251572" y="1409311"/>
            <a:ext cx="4730003" cy="3286514"/>
          </a:xfrm>
          <a:prstGeom prst="rect">
            <a:avLst/>
          </a:prstGeom>
          <a:ln>
            <a:solidFill>
              <a:schemeClr val="bg1">
                <a:lumMod val="85000"/>
              </a:schemeClr>
            </a:solidFill>
          </a:ln>
        </p:spPr>
      </p:pic>
      <p:pic>
        <p:nvPicPr>
          <p:cNvPr id="5" name="Рисунок 4" descr="2025-06-03_10h50_46.png"/>
          <p:cNvPicPr>
            <a:picLocks noChangeAspect="1"/>
          </p:cNvPicPr>
          <p:nvPr/>
        </p:nvPicPr>
        <p:blipFill>
          <a:blip r:embed="rId3" cstate="print"/>
          <a:stretch>
            <a:fillRect/>
          </a:stretch>
        </p:blipFill>
        <p:spPr>
          <a:xfrm>
            <a:off x="4115495" y="1553023"/>
            <a:ext cx="4761805" cy="3314251"/>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424" y="390526"/>
            <a:ext cx="8410575" cy="3914918"/>
          </a:xfrm>
          <a:prstGeom prst="rect">
            <a:avLst/>
          </a:prstGeom>
        </p:spPr>
        <p:txBody>
          <a:bodyPr wrap="square">
            <a:spAutoFit/>
          </a:bodyPr>
          <a:lstStyle/>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a:t>
            </a:r>
            <a:r>
              <a:rPr lang="ru-RU" sz="1600" b="1" dirty="0" smtClean="0">
                <a:latin typeface="Tahoma" pitchFamily="34" charset="0"/>
                <a:ea typeface="Tahoma" pitchFamily="34" charset="0"/>
                <a:cs typeface="Tahoma" pitchFamily="34" charset="0"/>
              </a:rPr>
              <a:t>Форма Выбор действия с заказом для работы с заказом ресторана вызывает следующие действия</a:t>
            </a:r>
            <a:r>
              <a:rPr lang="ru-RU" sz="1600" dirty="0" smtClean="0">
                <a:latin typeface="Tahoma" pitchFamily="34" charset="0"/>
                <a:ea typeface="Tahoma" pitchFamily="34" charset="0"/>
                <a:cs typeface="Tahoma" pitchFamily="34" charset="0"/>
              </a:rPr>
              <a:t>:</a:t>
            </a:r>
          </a:p>
          <a:p>
            <a:pPr>
              <a:lnSpc>
                <a:spcPct val="90000"/>
              </a:lnSpc>
              <a:spcBef>
                <a:spcPts val="600"/>
              </a:spcBef>
              <a:spcAft>
                <a:spcPts val="600"/>
              </a:spcAft>
            </a:pP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pP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Создать заказ</a:t>
            </a: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Забронировать</a:t>
            </a: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Сведения о бронировании</a:t>
            </a: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Открыть заказ</a:t>
            </a: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a:t>
            </a:r>
            <a:r>
              <a:rPr lang="ru-RU" sz="1600" dirty="0" err="1" smtClean="0">
                <a:latin typeface="Tahoma" pitchFamily="34" charset="0"/>
                <a:ea typeface="Tahoma" pitchFamily="34" charset="0"/>
                <a:cs typeface="Tahoma" pitchFamily="34" charset="0"/>
              </a:rPr>
              <a:t>Пречек</a:t>
            </a: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Отмена </a:t>
            </a:r>
            <a:r>
              <a:rPr lang="ru-RU" sz="1600" dirty="0" err="1" smtClean="0">
                <a:latin typeface="Tahoma" pitchFamily="34" charset="0"/>
                <a:ea typeface="Tahoma" pitchFamily="34" charset="0"/>
                <a:cs typeface="Tahoma" pitchFamily="34" charset="0"/>
              </a:rPr>
              <a:t>пречека</a:t>
            </a: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Отменить заказ</a:t>
            </a:r>
            <a:endParaRPr lang="ru-RU" sz="1600" dirty="0">
              <a:latin typeface="Tahoma" pitchFamily="34" charset="0"/>
              <a:ea typeface="Tahoma" pitchFamily="34" charset="0"/>
              <a:cs typeface="Tahoma" pitchFamily="34" charset="0"/>
            </a:endParaRPr>
          </a:p>
        </p:txBody>
      </p:sp>
      <p:pic>
        <p:nvPicPr>
          <p:cNvPr id="3" name="Рисунок 2" descr="2025-05-30_16h41_25.png"/>
          <p:cNvPicPr>
            <a:picLocks noChangeAspect="1"/>
          </p:cNvPicPr>
          <p:nvPr/>
        </p:nvPicPr>
        <p:blipFill>
          <a:blip r:embed="rId3" cstate="print"/>
          <a:stretch>
            <a:fillRect/>
          </a:stretch>
        </p:blipFill>
        <p:spPr>
          <a:xfrm>
            <a:off x="3386878" y="1052723"/>
            <a:ext cx="5242772" cy="3780620"/>
          </a:xfrm>
          <a:prstGeom prst="rect">
            <a:avLst/>
          </a:prstGeom>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101" y="352425"/>
            <a:ext cx="8201024" cy="535531"/>
          </a:xfrm>
          <a:prstGeom prst="rect">
            <a:avLst/>
          </a:prstGeom>
        </p:spPr>
        <p:txBody>
          <a:bodyPr wrap="square">
            <a:spAutoFit/>
          </a:bodyPr>
          <a:lstStyle/>
          <a:p>
            <a:pPr>
              <a:lnSpc>
                <a:spcPct val="90000"/>
              </a:lnSpc>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a:t>
            </a:r>
            <a:r>
              <a:rPr lang="ru-RU" sz="1600" b="1" dirty="0" smtClean="0">
                <a:latin typeface="Tahoma" pitchFamily="34" charset="0"/>
                <a:ea typeface="Tahoma" pitchFamily="34" charset="0"/>
                <a:cs typeface="Tahoma" pitchFamily="34" charset="0"/>
              </a:rPr>
              <a:t>При создании нового заказа автоматически открывается форма его редактирования, аналогично интерфейсу РМК.</a:t>
            </a:r>
            <a:endParaRPr lang="ru-RU" sz="1600" b="1" dirty="0">
              <a:latin typeface="Tahoma" pitchFamily="34" charset="0"/>
              <a:ea typeface="Tahoma" pitchFamily="34" charset="0"/>
              <a:cs typeface="Tahoma" pitchFamily="34" charset="0"/>
            </a:endParaRPr>
          </a:p>
        </p:txBody>
      </p:sp>
      <p:pic>
        <p:nvPicPr>
          <p:cNvPr id="3" name="Рисунок 2" descr="2025-06-03_10h38_27.png"/>
          <p:cNvPicPr>
            <a:picLocks noChangeAspect="1"/>
          </p:cNvPicPr>
          <p:nvPr/>
        </p:nvPicPr>
        <p:blipFill>
          <a:blip r:embed="rId3" cstate="print"/>
          <a:stretch>
            <a:fillRect/>
          </a:stretch>
        </p:blipFill>
        <p:spPr>
          <a:xfrm>
            <a:off x="790574" y="981074"/>
            <a:ext cx="7400925" cy="3823560"/>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23851"/>
            <a:ext cx="8214360" cy="533400"/>
          </a:xfrm>
        </p:spPr>
        <p:txBody>
          <a:bodyPr/>
          <a:lstStyle/>
          <a:p>
            <a:pPr>
              <a:buFont typeface="Arial" pitchFamily="34" charset="0"/>
              <a:buChar char="•"/>
            </a:pPr>
            <a:r>
              <a:rPr lang="ru-RU" sz="1600" dirty="0" smtClean="0"/>
              <a:t> </a:t>
            </a:r>
            <a:r>
              <a:rPr lang="ru-RU" sz="1600" b="1" dirty="0" smtClean="0"/>
              <a:t>При переводе заказа в статус </a:t>
            </a:r>
            <a:r>
              <a:rPr lang="ru-RU" sz="1600" b="1" dirty="0" err="1" smtClean="0"/>
              <a:t>Пречек</a:t>
            </a:r>
            <a:r>
              <a:rPr lang="ru-RU" sz="1600" b="1" dirty="0" smtClean="0"/>
              <a:t> команды для редактирования заказа становятся недоступны.</a:t>
            </a:r>
            <a:endParaRPr lang="ru-RU" sz="1600" b="1" dirty="0"/>
          </a:p>
        </p:txBody>
      </p:sp>
      <p:pic>
        <p:nvPicPr>
          <p:cNvPr id="4" name="Рисунок 3" descr="2025-06-27_16h33_22.png"/>
          <p:cNvPicPr>
            <a:picLocks noChangeAspect="1"/>
          </p:cNvPicPr>
          <p:nvPr/>
        </p:nvPicPr>
        <p:blipFill>
          <a:blip r:embed="rId3" cstate="print"/>
          <a:stretch>
            <a:fillRect/>
          </a:stretch>
        </p:blipFill>
        <p:spPr>
          <a:xfrm>
            <a:off x="838199" y="951962"/>
            <a:ext cx="7467601" cy="3858007"/>
          </a:xfrm>
          <a:prstGeom prst="rect">
            <a:avLst/>
          </a:prstGeom>
          <a:ln>
            <a:solidFill>
              <a:schemeClr val="bg1">
                <a:lumMod val="8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Заголовок 7"/>
          <p:cNvSpPr>
            <a:spLocks noGrp="1"/>
          </p:cNvSpPr>
          <p:nvPr>
            <p:ph type="ctrTitle"/>
          </p:nvPr>
        </p:nvSpPr>
        <p:spPr bwMode="auto"/>
        <p:txBody>
          <a:bodyPr/>
          <a:lstStyle/>
          <a:p>
            <a:pPr>
              <a:defRPr/>
            </a:pPr>
            <a:r>
              <a:rPr lang="ru-RU" dirty="0" smtClean="0"/>
              <a:t>Учетная политика</a:t>
            </a:r>
            <a:endParaRPr lang="ru-RU" dirty="0"/>
          </a:p>
        </p:txBody>
      </p:sp>
      <p:sp>
        <p:nvSpPr>
          <p:cNvPr id="5" name="Прямоугольник 4"/>
          <p:cNvSpPr/>
          <p:nvPr/>
        </p:nvSpPr>
        <p:spPr>
          <a:xfrm>
            <a:off x="284671" y="2803585"/>
            <a:ext cx="3717986" cy="1569660"/>
          </a:xfrm>
          <a:prstGeom prst="rect">
            <a:avLst/>
          </a:prstGeom>
        </p:spPr>
        <p:txBody>
          <a:bodyPr wrap="square">
            <a:spAutoFit/>
          </a:bodyPr>
          <a:lstStyle/>
          <a:p>
            <a:r>
              <a:rPr lang="ru-RU" sz="1600" b="1" dirty="0" smtClean="0">
                <a:latin typeface="Tahoma" pitchFamily="34" charset="0"/>
                <a:ea typeface="Tahoma" pitchFamily="34" charset="0"/>
                <a:cs typeface="Tahoma" pitchFamily="34" charset="0"/>
              </a:rPr>
              <a:t>Учетная политика </a:t>
            </a:r>
            <a:r>
              <a:rPr lang="ru-RU" sz="1600" dirty="0" smtClean="0">
                <a:latin typeface="Tahoma" pitchFamily="34" charset="0"/>
                <a:ea typeface="Tahoma" pitchFamily="34" charset="0"/>
                <a:cs typeface="Tahoma" pitchFamily="34" charset="0"/>
              </a:rPr>
              <a:t>определяет основные правила ведения учета по:</a:t>
            </a:r>
          </a:p>
          <a:p>
            <a:pPr>
              <a:buFont typeface="Arial" pitchFamily="34" charset="0"/>
              <a:buChar char="•"/>
            </a:pPr>
            <a:r>
              <a:rPr lang="ru-RU" sz="1600" dirty="0" smtClean="0">
                <a:latin typeface="Tahoma" pitchFamily="34" charset="0"/>
                <a:ea typeface="Tahoma" pitchFamily="34" charset="0"/>
                <a:cs typeface="Tahoma" pitchFamily="34" charset="0"/>
              </a:rPr>
              <a:t> обслуживанию</a:t>
            </a:r>
          </a:p>
          <a:p>
            <a:pPr>
              <a:buFont typeface="Arial" pitchFamily="34" charset="0"/>
              <a:buChar char="•"/>
            </a:pPr>
            <a:r>
              <a:rPr lang="ru-RU" sz="1600" dirty="0" smtClean="0">
                <a:latin typeface="Tahoma" pitchFamily="34" charset="0"/>
                <a:ea typeface="Tahoma" pitchFamily="34" charset="0"/>
                <a:cs typeface="Tahoma" pitchFamily="34" charset="0"/>
              </a:rPr>
              <a:t> доставке</a:t>
            </a:r>
          </a:p>
          <a:p>
            <a:pPr>
              <a:buFont typeface="Arial" pitchFamily="34" charset="0"/>
              <a:buChar char="•"/>
            </a:pPr>
            <a:r>
              <a:rPr lang="ru-RU" sz="1600" dirty="0" smtClean="0">
                <a:latin typeface="Tahoma" pitchFamily="34" charset="0"/>
                <a:ea typeface="Tahoma" pitchFamily="34" charset="0"/>
                <a:cs typeface="Tahoma" pitchFamily="34" charset="0"/>
              </a:rPr>
              <a:t> бронированию</a:t>
            </a:r>
          </a:p>
          <a:p>
            <a:pPr>
              <a:buFont typeface="Arial" pitchFamily="34" charset="0"/>
              <a:buChar char="•"/>
            </a:pPr>
            <a:r>
              <a:rPr lang="ru-RU" sz="1600" dirty="0" smtClean="0">
                <a:latin typeface="Tahoma" pitchFamily="34" charset="0"/>
                <a:ea typeface="Tahoma" pitchFamily="34" charset="0"/>
                <a:cs typeface="Tahoma" pitchFamily="34" charset="0"/>
              </a:rPr>
              <a:t> приготовлению блюд</a:t>
            </a:r>
            <a:endParaRPr lang="ru-RU" sz="1600" dirty="0">
              <a:latin typeface="Tahoma" pitchFamily="34" charset="0"/>
              <a:ea typeface="Tahoma" pitchFamily="34" charset="0"/>
              <a:cs typeface="Tahoma" pitchFamily="34" charset="0"/>
            </a:endParaRPr>
          </a:p>
        </p:txBody>
      </p:sp>
      <p:sp>
        <p:nvSpPr>
          <p:cNvPr id="7" name="Прямоугольник 6"/>
          <p:cNvSpPr/>
          <p:nvPr/>
        </p:nvSpPr>
        <p:spPr>
          <a:xfrm>
            <a:off x="319176" y="961818"/>
            <a:ext cx="3666228" cy="1643527"/>
          </a:xfrm>
          <a:prstGeom prst="rect">
            <a:avLst/>
          </a:prstGeom>
        </p:spPr>
        <p:txBody>
          <a:bodyPr wrap="square">
            <a:spAutoFit/>
          </a:bodyPr>
          <a:lstStyle/>
          <a:p>
            <a:pPr rtl="0">
              <a:lnSpc>
                <a:spcPct val="90000"/>
              </a:lnSpc>
              <a:spcBef>
                <a:spcPts val="600"/>
              </a:spcBef>
              <a:spcAft>
                <a:spcPts val="600"/>
              </a:spcAft>
              <a:defRPr/>
            </a:pPr>
            <a:r>
              <a:rPr lang="ru-RU" sz="1600" dirty="0" smtClean="0">
                <a:latin typeface="Tahoma" pitchFamily="34" charset="0"/>
                <a:ea typeface="Tahoma" pitchFamily="34" charset="0"/>
                <a:cs typeface="Tahoma" pitchFamily="34" charset="0"/>
              </a:rPr>
              <a:t>Настройка учетной политики необходима для автоматизации процессов обслуживания и обеспечения единой методики учетных схем и отражения отраслевой специфики ведения учета.</a:t>
            </a:r>
          </a:p>
        </p:txBody>
      </p:sp>
      <p:pic>
        <p:nvPicPr>
          <p:cNvPr id="1026" name="Picture 2"/>
          <p:cNvPicPr>
            <a:picLocks noChangeAspect="1" noChangeArrowheads="1"/>
          </p:cNvPicPr>
          <p:nvPr/>
        </p:nvPicPr>
        <p:blipFill>
          <a:blip r:embed="rId2" cstate="print"/>
          <a:srcRect/>
          <a:stretch>
            <a:fillRect/>
          </a:stretch>
        </p:blipFill>
        <p:spPr bwMode="auto">
          <a:xfrm>
            <a:off x="3925430" y="890648"/>
            <a:ext cx="5051820" cy="3752603"/>
          </a:xfrm>
          <a:prstGeom prst="rect">
            <a:avLst/>
          </a:prstGeom>
          <a:noFill/>
          <a:ln w="9525">
            <a:solidFill>
              <a:schemeClr val="bg1">
                <a:lumMod val="85000"/>
              </a:schemeClr>
            </a:solidFill>
            <a:miter lim="800000"/>
            <a:headEnd/>
            <a:tailEnd/>
          </a:ln>
          <a:effectLst/>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23851"/>
            <a:ext cx="8214360" cy="533400"/>
          </a:xfrm>
        </p:spPr>
        <p:txBody>
          <a:bodyPr/>
          <a:lstStyle/>
          <a:p>
            <a:pPr>
              <a:buFont typeface="Arial" pitchFamily="34" charset="0"/>
              <a:buChar char="•"/>
            </a:pPr>
            <a:r>
              <a:rPr lang="ru-RU" sz="1600" dirty="0" smtClean="0"/>
              <a:t> </a:t>
            </a:r>
            <a:r>
              <a:rPr lang="ru-RU" sz="1600" b="1" dirty="0" smtClean="0"/>
              <a:t>В статусе </a:t>
            </a:r>
            <a:r>
              <a:rPr lang="ru-RU" sz="1600" b="1" dirty="0" err="1" smtClean="0"/>
              <a:t>Пречек</a:t>
            </a:r>
            <a:r>
              <a:rPr lang="ru-RU" sz="1600" b="1" dirty="0" smtClean="0"/>
              <a:t> для заказа можно указать способ оплаты. Указанный способ будет отражен в шапке заказа в колонке Оплата.</a:t>
            </a:r>
            <a:endParaRPr lang="ru-RU" sz="1600" b="1" dirty="0"/>
          </a:p>
        </p:txBody>
      </p:sp>
      <p:pic>
        <p:nvPicPr>
          <p:cNvPr id="4" name="Рисунок 3" descr="2025-06-27_16h33_22.png"/>
          <p:cNvPicPr>
            <a:picLocks noChangeAspect="1"/>
          </p:cNvPicPr>
          <p:nvPr/>
        </p:nvPicPr>
        <p:blipFill>
          <a:blip r:embed="rId3" cstate="print"/>
          <a:stretch>
            <a:fillRect/>
          </a:stretch>
        </p:blipFill>
        <p:spPr>
          <a:xfrm>
            <a:off x="638173" y="945394"/>
            <a:ext cx="7981951" cy="3832343"/>
          </a:xfrm>
          <a:prstGeom prst="rect">
            <a:avLst/>
          </a:prstGeom>
          <a:ln>
            <a:solidFill>
              <a:schemeClr val="bg1">
                <a:lumMod val="85000"/>
              </a:schemeClr>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71476"/>
            <a:ext cx="8511540" cy="4347686"/>
          </a:xfrm>
        </p:spPr>
        <p:txBody>
          <a:bodyPr/>
          <a:lstStyle/>
          <a:p>
            <a:pPr>
              <a:buFont typeface="Arial" pitchFamily="34" charset="0"/>
              <a:buChar char="•"/>
            </a:pPr>
            <a:r>
              <a:rPr lang="ru-RU" sz="1600" dirty="0" smtClean="0"/>
              <a:t> </a:t>
            </a:r>
            <a:r>
              <a:rPr lang="ru-RU" sz="1600" b="1" dirty="0" smtClean="0"/>
              <a:t>Для принятия оплаты по заказу, его необходимо выбрать в РМК по команде Продажа по заказу, заказ автоматически будет проведен, чек пробит на фискальном устройстве.</a:t>
            </a:r>
          </a:p>
          <a:p>
            <a:endParaRPr lang="ru-RU" sz="1600" dirty="0"/>
          </a:p>
        </p:txBody>
      </p:sp>
      <p:pic>
        <p:nvPicPr>
          <p:cNvPr id="4" name="Рисунок 3" descr="2025-06-27_16h50_03.png"/>
          <p:cNvPicPr>
            <a:picLocks noChangeAspect="1"/>
          </p:cNvPicPr>
          <p:nvPr/>
        </p:nvPicPr>
        <p:blipFill>
          <a:blip r:embed="rId2" cstate="print"/>
          <a:stretch>
            <a:fillRect/>
          </a:stretch>
        </p:blipFill>
        <p:spPr>
          <a:xfrm>
            <a:off x="981075" y="1152525"/>
            <a:ext cx="7192617" cy="3659960"/>
          </a:xfrm>
          <a:prstGeom prst="rect">
            <a:avLst/>
          </a:prstGeom>
          <a:ln>
            <a:solidFill>
              <a:schemeClr val="bg1">
                <a:lumMod val="85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0050" y="361950"/>
            <a:ext cx="8439149" cy="4357211"/>
          </a:xfrm>
        </p:spPr>
        <p:txBody>
          <a:bodyPr/>
          <a:lstStyle/>
          <a:p>
            <a:pPr>
              <a:buFont typeface="Arial" pitchFamily="34" charset="0"/>
              <a:buChar char="•"/>
            </a:pPr>
            <a:r>
              <a:rPr lang="ru-RU" sz="1600" dirty="0" smtClean="0"/>
              <a:t> Оформление </a:t>
            </a:r>
            <a:r>
              <a:rPr lang="ru-RU" sz="1600" b="1" dirty="0" smtClean="0"/>
              <a:t>Заказа на бронирование</a:t>
            </a:r>
            <a:r>
              <a:rPr lang="ru-RU" sz="1600" dirty="0" smtClean="0"/>
              <a:t>, с указанием дополнительной информации.</a:t>
            </a:r>
            <a:endParaRPr lang="ru-RU" sz="1600" dirty="0"/>
          </a:p>
        </p:txBody>
      </p:sp>
      <p:pic>
        <p:nvPicPr>
          <p:cNvPr id="4" name="Рисунок 3" descr="2025-06-03_10h56_18.png"/>
          <p:cNvPicPr>
            <a:picLocks noChangeAspect="1"/>
          </p:cNvPicPr>
          <p:nvPr/>
        </p:nvPicPr>
        <p:blipFill>
          <a:blip r:embed="rId2" cstate="print"/>
          <a:stretch>
            <a:fillRect/>
          </a:stretch>
        </p:blipFill>
        <p:spPr>
          <a:xfrm>
            <a:off x="361950" y="811618"/>
            <a:ext cx="8505825" cy="3888186"/>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71476"/>
            <a:ext cx="8214360" cy="4347686"/>
          </a:xfrm>
        </p:spPr>
        <p:txBody>
          <a:bodyPr/>
          <a:lstStyle/>
          <a:p>
            <a:pPr>
              <a:buFont typeface="Arial" pitchFamily="34" charset="0"/>
              <a:buChar char="•"/>
            </a:pPr>
            <a:r>
              <a:rPr lang="ru-RU" sz="1600" dirty="0" smtClean="0"/>
              <a:t> Просмотр сведений о бронированиях доступно по команде </a:t>
            </a:r>
            <a:r>
              <a:rPr lang="ru-RU" sz="1600" b="1" dirty="0" smtClean="0"/>
              <a:t>Активные брони</a:t>
            </a:r>
            <a:r>
              <a:rPr lang="ru-RU" sz="1600" dirty="0" smtClean="0"/>
              <a:t>.</a:t>
            </a:r>
            <a:endParaRPr lang="ru-RU" sz="1600" dirty="0"/>
          </a:p>
        </p:txBody>
      </p:sp>
      <p:pic>
        <p:nvPicPr>
          <p:cNvPr id="4" name="Рисунок 3" descr="2025-06-03_10h43_34.png"/>
          <p:cNvPicPr>
            <a:picLocks noChangeAspect="1"/>
          </p:cNvPicPr>
          <p:nvPr/>
        </p:nvPicPr>
        <p:blipFill>
          <a:blip r:embed="rId3" cstate="print"/>
          <a:stretch>
            <a:fillRect/>
          </a:stretch>
        </p:blipFill>
        <p:spPr>
          <a:xfrm>
            <a:off x="571500" y="728921"/>
            <a:ext cx="8049388" cy="4081204"/>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Аналитическая отчетность</a:t>
            </a:r>
            <a:endParaRPr lang="ru-RU" dirty="0"/>
          </a:p>
        </p:txBody>
      </p:sp>
      <p:sp>
        <p:nvSpPr>
          <p:cNvPr id="3" name="Подзаголовок 2"/>
          <p:cNvSpPr>
            <a:spLocks noGrp="1"/>
          </p:cNvSpPr>
          <p:nvPr>
            <p:ph type="subTitle" idx="1"/>
          </p:nvPr>
        </p:nvSpPr>
        <p:spPr>
          <a:xfrm>
            <a:off x="480059" y="704850"/>
            <a:ext cx="8311515" cy="4014311"/>
          </a:xfrm>
        </p:spPr>
        <p:txBody>
          <a:bodyPr/>
          <a:lstStyle/>
          <a:p>
            <a:r>
              <a:rPr lang="ru-RU" sz="1600" b="1" kern="1200" dirty="0" smtClean="0"/>
              <a:t>Расчет калькуляции себестоимости блюд с детализацией по ингредиентам</a:t>
            </a:r>
            <a:r>
              <a:rPr lang="ru-RU" sz="1600" kern="1200" dirty="0" smtClean="0"/>
              <a:t>. Отчет позволяет получить калькуляцию себестоимости комплекта по ценам номенклатуры.</a:t>
            </a:r>
            <a:endParaRPr lang="ru-RU" sz="1600" kern="1200" dirty="0"/>
          </a:p>
        </p:txBody>
      </p:sp>
      <p:pic>
        <p:nvPicPr>
          <p:cNvPr id="5" name="Рисунок 4" descr="2025-05-29_14h45_27.png"/>
          <p:cNvPicPr>
            <a:picLocks noChangeAspect="1"/>
          </p:cNvPicPr>
          <p:nvPr/>
        </p:nvPicPr>
        <p:blipFill>
          <a:blip r:embed="rId3" cstate="print"/>
          <a:stretch>
            <a:fillRect/>
          </a:stretch>
        </p:blipFill>
        <p:spPr>
          <a:xfrm>
            <a:off x="981688" y="1467191"/>
            <a:ext cx="6809762" cy="3552635"/>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85774"/>
            <a:ext cx="8214360" cy="4233387"/>
          </a:xfrm>
        </p:spPr>
        <p:txBody>
          <a:bodyPr/>
          <a:lstStyle/>
          <a:p>
            <a:r>
              <a:rPr lang="ru-RU" sz="1600" b="1" dirty="0" smtClean="0"/>
              <a:t>Анализ среднего времени приготовления блюд за указанный период</a:t>
            </a:r>
            <a:r>
              <a:rPr lang="ru-RU" sz="1600" dirty="0" smtClean="0"/>
              <a:t>. Отчет предназначен для анализа среднего времени приготовления блюд с детализацией по: заказу ресторана, блюду, датам приёма и выполнения заказа, плановому и фактическому времени приготовления.</a:t>
            </a:r>
          </a:p>
        </p:txBody>
      </p:sp>
      <p:pic>
        <p:nvPicPr>
          <p:cNvPr id="4" name="Рисунок 3" descr="2025-05-29_14h44_01.png"/>
          <p:cNvPicPr>
            <a:picLocks noChangeAspect="1"/>
          </p:cNvPicPr>
          <p:nvPr/>
        </p:nvPicPr>
        <p:blipFill>
          <a:blip r:embed="rId3" cstate="print"/>
          <a:stretch>
            <a:fillRect/>
          </a:stretch>
        </p:blipFill>
        <p:spPr>
          <a:xfrm>
            <a:off x="294817" y="1681995"/>
            <a:ext cx="8683142" cy="2502901"/>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19100"/>
            <a:ext cx="8214360" cy="4300061"/>
          </a:xfrm>
        </p:spPr>
        <p:txBody>
          <a:bodyPr/>
          <a:lstStyle/>
          <a:p>
            <a:r>
              <a:rPr lang="ru-RU" sz="1600" b="1" dirty="0" smtClean="0"/>
              <a:t>Анализ данных о бронировании. </a:t>
            </a:r>
            <a:r>
              <a:rPr lang="ru-RU" sz="1600" dirty="0" smtClean="0"/>
              <a:t>Отчет предоставляет подробные данные по заказам на бронирование столов и залов за определенный период.</a:t>
            </a:r>
            <a:endParaRPr lang="ru-RU" sz="1600" dirty="0"/>
          </a:p>
        </p:txBody>
      </p:sp>
      <p:pic>
        <p:nvPicPr>
          <p:cNvPr id="4" name="Рисунок 3" descr="2025-05-29_14h42_53.png"/>
          <p:cNvPicPr>
            <a:picLocks noChangeAspect="1"/>
          </p:cNvPicPr>
          <p:nvPr/>
        </p:nvPicPr>
        <p:blipFill>
          <a:blip r:embed="rId3" cstate="print"/>
          <a:stretch>
            <a:fillRect/>
          </a:stretch>
        </p:blipFill>
        <p:spPr>
          <a:xfrm>
            <a:off x="960642" y="994490"/>
            <a:ext cx="6793470" cy="4002706"/>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lstStyle/>
          <a:p>
            <a:pPr>
              <a:defRPr/>
            </a:pPr>
            <a:r>
              <a:rPr lang="ru-RU" dirty="0" smtClean="0"/>
              <a:t>Синхронизация данных</a:t>
            </a:r>
            <a:endParaRPr lang="ru-RU" dirty="0"/>
          </a:p>
        </p:txBody>
      </p:sp>
      <p:sp>
        <p:nvSpPr>
          <p:cNvPr id="4" name="Объект 1"/>
          <p:cNvSpPr txBox="1">
            <a:spLocks noGrp="1"/>
          </p:cNvSpPr>
          <p:nvPr>
            <p:ph type="subTitle" idx="1"/>
          </p:nvPr>
        </p:nvSpPr>
        <p:spPr>
          <a:xfrm>
            <a:off x="5398619" y="893027"/>
            <a:ext cx="3745382" cy="3950493"/>
          </a:xfrm>
          <a:prstGeom prst="rect">
            <a:avLst/>
          </a:prstGeom>
        </p:spPr>
        <p:txBody>
          <a:bodyPr/>
          <a:lstStyle>
            <a:lvl1pPr marL="411775" indent="-411775" algn="l" defTabSz="1647101" rtl="0" eaLnBrk="1" latinLnBrk="0" hangingPunct="1">
              <a:lnSpc>
                <a:spcPct val="90000"/>
              </a:lnSpc>
              <a:spcBef>
                <a:spcPts val="1801"/>
              </a:spcBef>
              <a:buFont typeface="Arial" panose="020B0604020202020204" pitchFamily="34" charset="0"/>
              <a:buChar char="•"/>
              <a:defRPr sz="5044" kern="1200">
                <a:solidFill>
                  <a:schemeClr val="tx1"/>
                </a:solidFill>
                <a:latin typeface="+mn-lt"/>
                <a:ea typeface="+mn-ea"/>
                <a:cs typeface="+mn-cs"/>
              </a:defRPr>
            </a:lvl1pPr>
            <a:lvl2pPr marL="1235326" indent="-411775" algn="l" defTabSz="1647101" rtl="0" eaLnBrk="1" latinLnBrk="0" hangingPunct="1">
              <a:lnSpc>
                <a:spcPct val="90000"/>
              </a:lnSpc>
              <a:spcBef>
                <a:spcPts val="901"/>
              </a:spcBef>
              <a:buFont typeface="Arial" panose="020B0604020202020204" pitchFamily="34" charset="0"/>
              <a:buChar char="•"/>
              <a:defRPr sz="4323" kern="1200">
                <a:solidFill>
                  <a:schemeClr val="tx1"/>
                </a:solidFill>
                <a:latin typeface="+mn-lt"/>
                <a:ea typeface="+mn-ea"/>
                <a:cs typeface="+mn-cs"/>
              </a:defRPr>
            </a:lvl2pPr>
            <a:lvl3pPr marL="2058876" indent="-411775" algn="l" defTabSz="1647101" rtl="0" eaLnBrk="1" latinLnBrk="0" hangingPunct="1">
              <a:lnSpc>
                <a:spcPct val="90000"/>
              </a:lnSpc>
              <a:spcBef>
                <a:spcPts val="901"/>
              </a:spcBef>
              <a:buFont typeface="Arial" panose="020B0604020202020204" pitchFamily="34" charset="0"/>
              <a:buChar char="•"/>
              <a:defRPr sz="3602" kern="1200">
                <a:solidFill>
                  <a:schemeClr val="tx1"/>
                </a:solidFill>
                <a:latin typeface="+mn-lt"/>
                <a:ea typeface="+mn-ea"/>
                <a:cs typeface="+mn-cs"/>
              </a:defRPr>
            </a:lvl3pPr>
            <a:lvl4pPr marL="2882426"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4pPr>
            <a:lvl5pPr marL="3705977"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5pPr>
            <a:lvl6pPr marL="4529528"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6pPr>
            <a:lvl7pPr marL="5353079"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7pPr>
            <a:lvl8pPr marL="6176629"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8pPr>
            <a:lvl9pPr marL="7000179" indent="-411775" algn="l" defTabSz="1647101" rtl="0" eaLnBrk="1" latinLnBrk="0" hangingPunct="1">
              <a:lnSpc>
                <a:spcPct val="90000"/>
              </a:lnSpc>
              <a:spcBef>
                <a:spcPts val="901"/>
              </a:spcBef>
              <a:buFont typeface="Arial" panose="020B0604020202020204" pitchFamily="34" charset="0"/>
              <a:buChar char="•"/>
              <a:defRPr sz="3242" kern="1200">
                <a:solidFill>
                  <a:schemeClr val="tx1"/>
                </a:solidFill>
                <a:latin typeface="+mn-lt"/>
                <a:ea typeface="+mn-ea"/>
                <a:cs typeface="+mn-cs"/>
              </a:defRPr>
            </a:lvl9pPr>
          </a:lstStyle>
          <a:p>
            <a:pPr marL="0" indent="0">
              <a:buNone/>
            </a:pPr>
            <a:r>
              <a:rPr lang="ru-RU" sz="1600" b="1" dirty="0" smtClean="0">
                <a:latin typeface="Tahoma" pitchFamily="34" charset="0"/>
                <a:ea typeface="Tahoma" pitchFamily="34" charset="0"/>
                <a:cs typeface="Tahoma" pitchFamily="34" charset="0"/>
              </a:rPr>
              <a:t>Синхронизация</a:t>
            </a:r>
            <a:r>
              <a:rPr lang="ru-RU" sz="1600" dirty="0" smtClean="0">
                <a:latin typeface="Tahoma" pitchFamily="34" charset="0"/>
                <a:ea typeface="Tahoma" pitchFamily="34" charset="0"/>
                <a:cs typeface="Tahoma" pitchFamily="34" charset="0"/>
              </a:rPr>
              <a:t>:</a:t>
            </a:r>
          </a:p>
          <a:p>
            <a:pPr marL="0" indent="0"/>
            <a:r>
              <a:rPr lang="ru-RU" sz="1600" dirty="0" smtClean="0">
                <a:latin typeface="Tahoma" pitchFamily="34" charset="0"/>
                <a:ea typeface="Tahoma" pitchFamily="34" charset="0"/>
                <a:cs typeface="Tahoma" pitchFamily="34" charset="0"/>
              </a:rPr>
              <a:t> 1С-Рейтинг: Общепит для Казахстана, в роли </a:t>
            </a:r>
            <a:r>
              <a:rPr lang="ru-RU" sz="1600" dirty="0" err="1" smtClean="0">
                <a:latin typeface="Tahoma" pitchFamily="34" charset="0"/>
                <a:ea typeface="Tahoma" pitchFamily="34" charset="0"/>
                <a:cs typeface="Tahoma" pitchFamily="34" charset="0"/>
              </a:rPr>
              <a:t>бэк-офиса</a:t>
            </a:r>
            <a:r>
              <a:rPr lang="ru-RU" sz="1600" dirty="0" smtClean="0">
                <a:latin typeface="Tahoma" pitchFamily="34" charset="0"/>
                <a:ea typeface="Tahoma" pitchFamily="34" charset="0"/>
                <a:cs typeface="Tahoma" pitchFamily="34" charset="0"/>
              </a:rPr>
              <a:t>;</a:t>
            </a:r>
          </a:p>
          <a:p>
            <a:pPr marL="0" indent="0"/>
            <a:r>
              <a:rPr lang="ru-RU" sz="1600" dirty="0" smtClean="0">
                <a:latin typeface="Tahoma" pitchFamily="34" charset="0"/>
                <a:ea typeface="Tahoma" pitchFamily="34" charset="0"/>
                <a:cs typeface="Tahoma" pitchFamily="34" charset="0"/>
              </a:rPr>
              <a:t> Работа в режиме распределенной информационной базы (РИБ);</a:t>
            </a:r>
          </a:p>
          <a:p>
            <a:pPr marL="0" indent="0"/>
            <a:r>
              <a:rPr lang="ru-RU" sz="1600" dirty="0" smtClean="0">
                <a:latin typeface="Tahoma" pitchFamily="34" charset="0"/>
                <a:ea typeface="Tahoma" pitchFamily="34" charset="0"/>
                <a:cs typeface="Tahoma" pitchFamily="34" charset="0"/>
              </a:rPr>
              <a:t> Поддержаны типовые обмены данными конфигурации 1С:Розница для Казахстана.</a:t>
            </a:r>
          </a:p>
        </p:txBody>
      </p:sp>
      <p:graphicFrame>
        <p:nvGraphicFramePr>
          <p:cNvPr id="5" name="Схема 4"/>
          <p:cNvGraphicFramePr/>
          <p:nvPr>
            <p:extLst>
              <p:ext uri="{D42A27DB-BD31-4B8C-83A1-F6EECF244321}">
                <p14:modId xmlns="" xmlns:p14="http://schemas.microsoft.com/office/powerpoint/2010/main" val="756330203"/>
              </p:ext>
            </p:extLst>
          </p:nvPr>
        </p:nvGraphicFramePr>
        <p:xfrm>
          <a:off x="0" y="781050"/>
          <a:ext cx="5866791" cy="423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Подключаемое оборудование</a:t>
            </a:r>
            <a:endParaRPr lang="ru-RU" dirty="0"/>
          </a:p>
        </p:txBody>
      </p:sp>
      <p:sp>
        <p:nvSpPr>
          <p:cNvPr id="3" name="Подзаголовок 2"/>
          <p:cNvSpPr>
            <a:spLocks noGrp="1"/>
          </p:cNvSpPr>
          <p:nvPr>
            <p:ph type="subTitle" idx="1"/>
          </p:nvPr>
        </p:nvSpPr>
        <p:spPr>
          <a:xfrm>
            <a:off x="656235" y="863194"/>
            <a:ext cx="8016240" cy="3855967"/>
          </a:xfrm>
        </p:spPr>
        <p:txBody>
          <a:bodyPr/>
          <a:lstStyle/>
          <a:p>
            <a:pPr>
              <a:spcBef>
                <a:spcPts val="600"/>
              </a:spcBef>
              <a:spcAft>
                <a:spcPts val="600"/>
              </a:spcAft>
            </a:pPr>
            <a:r>
              <a:rPr lang="ru-RU" sz="1600" dirty="0" smtClean="0">
                <a:latin typeface="Tahoma" pitchFamily="34" charset="0"/>
                <a:ea typeface="Tahoma" pitchFamily="34" charset="0"/>
                <a:cs typeface="Tahoma" pitchFamily="34" charset="0"/>
              </a:rPr>
              <a:t>Широкие возможности по подключению различного торгового оборудования.</a:t>
            </a:r>
          </a:p>
          <a:p>
            <a:pPr>
              <a:spcBef>
                <a:spcPts val="600"/>
              </a:spcBef>
              <a:spcAft>
                <a:spcPts val="600"/>
              </a:spcAft>
            </a:pPr>
            <a:endParaRPr lang="ru-RU" sz="1600" dirty="0" smtClean="0">
              <a:latin typeface="Tahoma" pitchFamily="34" charset="0"/>
              <a:ea typeface="Tahoma" pitchFamily="34" charset="0"/>
              <a:cs typeface="Tahoma" pitchFamily="34" charset="0"/>
            </a:endParaRP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Считыватель магнитных карт</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Электронные весы</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Весы с печатью этикеток</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Дисплей покупателя</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Принтер чеков</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Фискальный регистратор</a:t>
            </a:r>
          </a:p>
          <a:p>
            <a:pPr>
              <a:spcBef>
                <a:spcPts val="600"/>
              </a:spcBef>
              <a:spcAft>
                <a:spcPts val="600"/>
              </a:spcAft>
              <a:buFont typeface="Arial" pitchFamily="34" charset="0"/>
              <a:buChar char="•"/>
            </a:pPr>
            <a:r>
              <a:rPr lang="ru-RU" sz="1600" dirty="0" smtClean="0">
                <a:latin typeface="Tahoma" pitchFamily="34" charset="0"/>
                <a:ea typeface="Tahoma" pitchFamily="34" charset="0"/>
                <a:cs typeface="Tahoma" pitchFamily="34" charset="0"/>
              </a:rPr>
              <a:t> Сканер </a:t>
            </a:r>
            <a:r>
              <a:rPr lang="ru-RU" sz="1600" dirty="0" err="1" smtClean="0">
                <a:latin typeface="Tahoma" pitchFamily="34" charset="0"/>
                <a:ea typeface="Tahoma" pitchFamily="34" charset="0"/>
                <a:cs typeface="Tahoma" pitchFamily="34" charset="0"/>
              </a:rPr>
              <a:t>штрихкодов</a:t>
            </a:r>
            <a:endParaRPr lang="ru-RU" sz="1600" dirty="0" smtClean="0">
              <a:latin typeface="Tahoma" pitchFamily="34" charset="0"/>
              <a:ea typeface="Tahoma" pitchFamily="34" charset="0"/>
              <a:cs typeface="Tahoma" pitchFamily="34" charset="0"/>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37771" y="2371279"/>
            <a:ext cx="590632" cy="1124107"/>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82226" y="1415629"/>
            <a:ext cx="952633" cy="1076475"/>
          </a:xfrm>
          <a:prstGeom prst="rect">
            <a:avLst/>
          </a:prstGeom>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23239" y="3050156"/>
            <a:ext cx="1143160" cy="1743318"/>
          </a:xfrm>
          <a:prstGeom prst="rect">
            <a:avLst/>
          </a:prstGeom>
        </p:spPr>
      </p:pic>
      <p:pic>
        <p:nvPicPr>
          <p:cNvPr id="7" name="Рисунок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879015" y="3289880"/>
            <a:ext cx="2052000" cy="1579610"/>
          </a:xfrm>
          <a:prstGeom prst="rect">
            <a:avLst/>
          </a:prstGeom>
        </p:spPr>
      </p:pic>
      <p:pic>
        <p:nvPicPr>
          <p:cNvPr id="8" name="Рисунок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41346" y="1513291"/>
            <a:ext cx="936000" cy="73524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1С-Рейтинг: Ресторан, ред. 3.0</a:t>
            </a:r>
            <a:endParaRPr lang="ru-RU" dirty="0"/>
          </a:p>
        </p:txBody>
      </p:sp>
      <p:grpSp>
        <p:nvGrpSpPr>
          <p:cNvPr id="7" name="Группа 6"/>
          <p:cNvGrpSpPr/>
          <p:nvPr/>
        </p:nvGrpSpPr>
        <p:grpSpPr>
          <a:xfrm>
            <a:off x="676275" y="847725"/>
            <a:ext cx="7239000" cy="4140585"/>
            <a:chOff x="3072409" y="3284305"/>
            <a:chExt cx="15089637" cy="9276218"/>
          </a:xfrm>
        </p:grpSpPr>
        <p:grpSp>
          <p:nvGrpSpPr>
            <p:cNvPr id="8" name="Группа 11"/>
            <p:cNvGrpSpPr/>
            <p:nvPr/>
          </p:nvGrpSpPr>
          <p:grpSpPr>
            <a:xfrm>
              <a:off x="3072409" y="3284305"/>
              <a:ext cx="15089637" cy="9276218"/>
              <a:chOff x="3656609" y="3284305"/>
              <a:chExt cx="15089637" cy="9276218"/>
            </a:xfrm>
          </p:grpSpPr>
          <p:sp>
            <p:nvSpPr>
              <p:cNvPr id="10" name="Стрелка вправо 9"/>
              <p:cNvSpPr/>
              <p:nvPr/>
            </p:nvSpPr>
            <p:spPr>
              <a:xfrm flipH="1">
                <a:off x="9047995" y="7685546"/>
                <a:ext cx="4530559" cy="753821"/>
              </a:xfrm>
              <a:prstGeom prst="rightArrow">
                <a:avLst/>
              </a:prstGeom>
              <a:solidFill>
                <a:srgbClr val="FFC000"/>
              </a:solidFill>
              <a:ln>
                <a:solidFill>
                  <a:srgbClr val="FFC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sp>
            <p:nvSpPr>
              <p:cNvPr id="11" name="Стрелка вправо 10"/>
              <p:cNvSpPr/>
              <p:nvPr/>
            </p:nvSpPr>
            <p:spPr>
              <a:xfrm rot="11691471">
                <a:off x="9050320" y="5955329"/>
                <a:ext cx="4397744" cy="753821"/>
              </a:xfrm>
              <a:prstGeom prst="rightArrow">
                <a:avLst/>
              </a:prstGeom>
              <a:solidFill>
                <a:srgbClr val="FFC000"/>
              </a:solidFill>
              <a:ln>
                <a:solidFill>
                  <a:srgbClr val="FFC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sp>
            <p:nvSpPr>
              <p:cNvPr id="12" name="Стрелка вправо 11"/>
              <p:cNvSpPr/>
              <p:nvPr/>
            </p:nvSpPr>
            <p:spPr>
              <a:xfrm rot="8566528">
                <a:off x="12234146" y="10503865"/>
                <a:ext cx="2688819" cy="753821"/>
              </a:xfrm>
              <a:prstGeom prst="rightArrow">
                <a:avLst/>
              </a:prstGeom>
              <a:solidFill>
                <a:srgbClr val="FFC000"/>
              </a:solidFill>
              <a:ln>
                <a:solidFill>
                  <a:srgbClr val="FFC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sp>
            <p:nvSpPr>
              <p:cNvPr id="13" name="Стрелка вправо 12"/>
              <p:cNvSpPr/>
              <p:nvPr/>
            </p:nvSpPr>
            <p:spPr>
              <a:xfrm rot="20542796" flipH="1">
                <a:off x="9097949" y="9482476"/>
                <a:ext cx="4551741" cy="753821"/>
              </a:xfrm>
              <a:prstGeom prst="rightArrow">
                <a:avLst/>
              </a:prstGeom>
              <a:solidFill>
                <a:srgbClr val="FFC000"/>
              </a:solidFill>
              <a:ln>
                <a:solidFill>
                  <a:srgbClr val="FFC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sp>
            <p:nvSpPr>
              <p:cNvPr id="14" name="Стрелка вправо 13"/>
              <p:cNvSpPr/>
              <p:nvPr/>
            </p:nvSpPr>
            <p:spPr>
              <a:xfrm rot="13306257">
                <a:off x="11969099" y="4600689"/>
                <a:ext cx="2807796" cy="862638"/>
              </a:xfrm>
              <a:prstGeom prst="rightArrow">
                <a:avLst/>
              </a:prstGeom>
              <a:solidFill>
                <a:srgbClr val="FFC000"/>
              </a:solidFill>
              <a:ln>
                <a:solidFill>
                  <a:srgbClr val="FFC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grpSp>
            <p:nvGrpSpPr>
              <p:cNvPr id="15" name="Группа 6"/>
              <p:cNvGrpSpPr/>
              <p:nvPr/>
            </p:nvGrpSpPr>
            <p:grpSpPr>
              <a:xfrm>
                <a:off x="13192796" y="5562600"/>
                <a:ext cx="5553450" cy="4749800"/>
                <a:chOff x="13192796" y="4902200"/>
                <a:chExt cx="5553450" cy="4749800"/>
              </a:xfrm>
            </p:grpSpPr>
            <p:sp>
              <p:nvSpPr>
                <p:cNvPr id="21" name="Скругленный прямоугольник 1"/>
                <p:cNvSpPr/>
                <p:nvPr/>
              </p:nvSpPr>
              <p:spPr>
                <a:xfrm>
                  <a:off x="13192796" y="4902200"/>
                  <a:ext cx="5553450" cy="4749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ahoma" pitchFamily="34" charset="0"/>
                    <a:ea typeface="Tahoma" pitchFamily="34" charset="0"/>
                    <a:cs typeface="Tahoma" pitchFamily="34" charset="0"/>
                  </a:endParaRPr>
                </a:p>
              </p:txBody>
            </p:sp>
            <p:pic>
              <p:nvPicPr>
                <p:cNvPr id="22"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903843" y="5151701"/>
                  <a:ext cx="4131356" cy="3241525"/>
                </a:xfrm>
                <a:prstGeom prst="rect">
                  <a:avLst/>
                </a:prstGeom>
                <a:ln>
                  <a:noFill/>
                </a:ln>
                <a:effectLst>
                  <a:softEdge rad="317500"/>
                </a:effectLst>
              </p:spPr>
            </p:pic>
            <p:sp>
              <p:nvSpPr>
                <p:cNvPr id="23" name="TextBox 5"/>
                <p:cNvSpPr txBox="1"/>
                <p:nvPr/>
              </p:nvSpPr>
              <p:spPr>
                <a:xfrm>
                  <a:off x="13192796" y="8347921"/>
                  <a:ext cx="5553450" cy="689518"/>
                </a:xfrm>
                <a:prstGeom prst="rect">
                  <a:avLst/>
                </a:prstGeom>
                <a:noFill/>
              </p:spPr>
              <p:txBody>
                <a:bodyPr wrap="square" rtlCol="0">
                  <a:spAutoFit/>
                </a:bodyPr>
                <a:lstStyle/>
                <a:p>
                  <a:pPr algn="ctr"/>
                  <a:r>
                    <a:rPr lang="ru-RU" sz="1400" b="1" dirty="0" smtClean="0">
                      <a:solidFill>
                        <a:schemeClr val="bg1"/>
                      </a:solidFill>
                      <a:latin typeface="Tahoma" pitchFamily="34" charset="0"/>
                      <a:ea typeface="Tahoma" pitchFamily="34" charset="0"/>
                      <a:cs typeface="Tahoma" pitchFamily="34" charset="0"/>
                    </a:rPr>
                    <a:t>1С-Рейтинг:Ресторан</a:t>
                  </a:r>
                  <a:endParaRPr lang="ru-RU" sz="1400" b="1" dirty="0">
                    <a:solidFill>
                      <a:schemeClr val="bg1"/>
                    </a:solidFill>
                    <a:latin typeface="Tahoma" pitchFamily="34" charset="0"/>
                    <a:ea typeface="Tahoma" pitchFamily="34" charset="0"/>
                    <a:cs typeface="Tahoma" pitchFamily="34" charset="0"/>
                  </a:endParaRPr>
                </a:p>
              </p:txBody>
            </p:sp>
          </p:grpSp>
          <p:sp>
            <p:nvSpPr>
              <p:cNvPr id="16" name="Прямоугольник 2"/>
              <p:cNvSpPr/>
              <p:nvPr/>
            </p:nvSpPr>
            <p:spPr>
              <a:xfrm>
                <a:off x="4185255" y="4384464"/>
                <a:ext cx="4749258" cy="1654841"/>
              </a:xfrm>
              <a:prstGeom prst="rect">
                <a:avLst/>
              </a:prstGeom>
            </p:spPr>
            <p:txBody>
              <a:bodyPr wrap="square">
                <a:spAutoFit/>
              </a:bodyPr>
              <a:lstStyle/>
              <a:p>
                <a:pPr algn="r"/>
                <a:r>
                  <a:rPr lang="ru-RU" sz="1400" b="1" dirty="0">
                    <a:latin typeface="Tahoma" pitchFamily="34" charset="0"/>
                    <a:ea typeface="Tahoma" pitchFamily="34" charset="0"/>
                    <a:cs typeface="Tahoma" pitchFamily="34" charset="0"/>
                  </a:rPr>
                  <a:t>увеличение скорости обслуживания клиентов</a:t>
                </a:r>
              </a:p>
            </p:txBody>
          </p:sp>
          <p:sp>
            <p:nvSpPr>
              <p:cNvPr id="17" name="Прямоугольник 16"/>
              <p:cNvSpPr/>
              <p:nvPr/>
            </p:nvSpPr>
            <p:spPr>
              <a:xfrm>
                <a:off x="3656609" y="7696454"/>
                <a:ext cx="4909441" cy="689518"/>
              </a:xfrm>
              <a:prstGeom prst="rect">
                <a:avLst/>
              </a:prstGeom>
            </p:spPr>
            <p:txBody>
              <a:bodyPr wrap="square">
                <a:spAutoFit/>
              </a:bodyPr>
              <a:lstStyle/>
              <a:p>
                <a:pPr algn="r"/>
                <a:r>
                  <a:rPr lang="ru-RU" sz="1400" b="1" dirty="0">
                    <a:latin typeface="Tahoma" pitchFamily="34" charset="0"/>
                    <a:ea typeface="Tahoma" pitchFamily="34" charset="0"/>
                    <a:cs typeface="Tahoma" pitchFamily="34" charset="0"/>
                  </a:rPr>
                  <a:t>управление </a:t>
                </a:r>
                <a:r>
                  <a:rPr lang="ru-RU" sz="1400" b="1" dirty="0" smtClean="0">
                    <a:latin typeface="Tahoma" pitchFamily="34" charset="0"/>
                    <a:ea typeface="Tahoma" pitchFamily="34" charset="0"/>
                    <a:cs typeface="Tahoma" pitchFamily="34" charset="0"/>
                  </a:rPr>
                  <a:t>меню</a:t>
                </a:r>
                <a:endParaRPr lang="ru-RU" sz="1400" b="1" dirty="0">
                  <a:latin typeface="Tahoma" pitchFamily="34" charset="0"/>
                  <a:ea typeface="Tahoma" pitchFamily="34" charset="0"/>
                  <a:cs typeface="Tahoma" pitchFamily="34" charset="0"/>
                </a:endParaRPr>
              </a:p>
            </p:txBody>
          </p:sp>
          <p:sp>
            <p:nvSpPr>
              <p:cNvPr id="18" name="Прямоугольник 17"/>
              <p:cNvSpPr/>
              <p:nvPr/>
            </p:nvSpPr>
            <p:spPr>
              <a:xfrm>
                <a:off x="4150106" y="9440800"/>
                <a:ext cx="4777543" cy="1654841"/>
              </a:xfrm>
              <a:prstGeom prst="rect">
                <a:avLst/>
              </a:prstGeom>
            </p:spPr>
            <p:txBody>
              <a:bodyPr wrap="square">
                <a:spAutoFit/>
              </a:bodyPr>
              <a:lstStyle/>
              <a:p>
                <a:pPr algn="r"/>
                <a:r>
                  <a:rPr lang="ru-RU" sz="1400" b="1" dirty="0">
                    <a:latin typeface="Tahoma" pitchFamily="34" charset="0"/>
                    <a:ea typeface="Tahoma" pitchFamily="34" charset="0"/>
                    <a:cs typeface="Tahoma" pitchFamily="34" charset="0"/>
                  </a:rPr>
                  <a:t>использование программ лояльности </a:t>
                </a:r>
                <a:r>
                  <a:rPr lang="ru-RU" sz="1400" b="1" dirty="0" smtClean="0">
                    <a:latin typeface="Tahoma" pitchFamily="34" charset="0"/>
                    <a:ea typeface="Tahoma" pitchFamily="34" charset="0"/>
                    <a:cs typeface="Tahoma" pitchFamily="34" charset="0"/>
                  </a:rPr>
                  <a:t>клиентов</a:t>
                </a:r>
                <a:endParaRPr lang="ru-RU" sz="1400" b="1" dirty="0">
                  <a:latin typeface="Tahoma" pitchFamily="34" charset="0"/>
                  <a:ea typeface="Tahoma" pitchFamily="34" charset="0"/>
                  <a:cs typeface="Tahoma" pitchFamily="34" charset="0"/>
                </a:endParaRPr>
              </a:p>
            </p:txBody>
          </p:sp>
          <p:sp>
            <p:nvSpPr>
              <p:cNvPr id="19" name="Прямоугольник 9"/>
              <p:cNvSpPr/>
              <p:nvPr/>
            </p:nvSpPr>
            <p:spPr>
              <a:xfrm>
                <a:off x="4890441" y="11871005"/>
                <a:ext cx="10570288" cy="689518"/>
              </a:xfrm>
              <a:prstGeom prst="rect">
                <a:avLst/>
              </a:prstGeom>
            </p:spPr>
            <p:txBody>
              <a:bodyPr wrap="square">
                <a:spAutoFit/>
              </a:bodyPr>
              <a:lstStyle/>
              <a:p>
                <a:r>
                  <a:rPr lang="ru-RU" sz="1400" b="1" dirty="0">
                    <a:latin typeface="Tahoma" pitchFamily="34" charset="0"/>
                    <a:ea typeface="Tahoma" pitchFamily="34" charset="0"/>
                    <a:cs typeface="Tahoma" pitchFamily="34" charset="0"/>
                  </a:rPr>
                  <a:t>формирование аналитической </a:t>
                </a:r>
                <a:r>
                  <a:rPr lang="ru-RU" sz="1400" b="1" dirty="0" smtClean="0">
                    <a:latin typeface="Tahoma" pitchFamily="34" charset="0"/>
                    <a:ea typeface="Tahoma" pitchFamily="34" charset="0"/>
                    <a:cs typeface="Tahoma" pitchFamily="34" charset="0"/>
                  </a:rPr>
                  <a:t>отчетности</a:t>
                </a:r>
                <a:endParaRPr lang="ru-RU" sz="1400" b="1" dirty="0">
                  <a:latin typeface="Tahoma" pitchFamily="34" charset="0"/>
                  <a:ea typeface="Tahoma" pitchFamily="34" charset="0"/>
                  <a:cs typeface="Tahoma" pitchFamily="34" charset="0"/>
                </a:endParaRPr>
              </a:p>
            </p:txBody>
          </p:sp>
          <p:sp>
            <p:nvSpPr>
              <p:cNvPr id="20" name="Прямоугольник 19"/>
              <p:cNvSpPr/>
              <p:nvPr/>
            </p:nvSpPr>
            <p:spPr>
              <a:xfrm>
                <a:off x="9395543" y="3284305"/>
                <a:ext cx="4595702" cy="689518"/>
              </a:xfrm>
              <a:prstGeom prst="rect">
                <a:avLst/>
              </a:prstGeom>
            </p:spPr>
            <p:txBody>
              <a:bodyPr wrap="square">
                <a:spAutoFit/>
              </a:bodyPr>
              <a:lstStyle/>
              <a:p>
                <a:r>
                  <a:rPr lang="ru-RU" sz="1400" b="1" dirty="0" smtClean="0">
                    <a:latin typeface="Tahoma" pitchFamily="34" charset="0"/>
                    <a:ea typeface="Tahoma" pitchFamily="34" charset="0"/>
                    <a:cs typeface="Tahoma" pitchFamily="34" charset="0"/>
                  </a:rPr>
                  <a:t>учет продаж</a:t>
                </a:r>
                <a:endParaRPr lang="ru-RU" sz="1400" b="1" dirty="0">
                  <a:latin typeface="Tahoma" pitchFamily="34" charset="0"/>
                  <a:ea typeface="Tahoma" pitchFamily="34" charset="0"/>
                  <a:cs typeface="Tahoma" pitchFamily="34" charset="0"/>
                </a:endParaRPr>
              </a:p>
            </p:txBody>
          </p:sp>
        </p:grp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44575" y="6242036"/>
              <a:ext cx="525463" cy="66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Настройки параметров учета</a:t>
            </a:r>
            <a:endParaRPr lang="ru-RU" dirty="0"/>
          </a:p>
        </p:txBody>
      </p:sp>
      <p:sp>
        <p:nvSpPr>
          <p:cNvPr id="3" name="Подзаголовок 2"/>
          <p:cNvSpPr>
            <a:spLocks noGrp="1"/>
          </p:cNvSpPr>
          <p:nvPr>
            <p:ph type="subTitle" idx="1"/>
          </p:nvPr>
        </p:nvSpPr>
        <p:spPr/>
        <p:txBody>
          <a:bodyPr/>
          <a:lstStyle/>
          <a:p>
            <a:pPr>
              <a:spcBef>
                <a:spcPts val="600"/>
              </a:spcBef>
              <a:spcAft>
                <a:spcPts val="600"/>
              </a:spcAft>
            </a:pPr>
            <a:r>
              <a:rPr lang="ru-RU" sz="1600" b="1" kern="1200" dirty="0" smtClean="0"/>
              <a:t>В настройках параметров учета ресторана расположены три раздела.</a:t>
            </a:r>
          </a:p>
          <a:p>
            <a:pPr>
              <a:spcBef>
                <a:spcPts val="600"/>
              </a:spcBef>
              <a:spcAft>
                <a:spcPts val="600"/>
              </a:spcAft>
              <a:buFont typeface="Arial" pitchFamily="34" charset="0"/>
              <a:buChar char="•"/>
            </a:pPr>
            <a:r>
              <a:rPr lang="ru-RU" sz="1600" kern="1200" dirty="0" smtClean="0"/>
              <a:t> Раздел </a:t>
            </a:r>
            <a:r>
              <a:rPr lang="ru-RU" sz="1600" b="1" kern="1200" dirty="0" smtClean="0"/>
              <a:t>Меню и продажи </a:t>
            </a:r>
            <a:r>
              <a:rPr lang="ru-RU" sz="1600" kern="1200" dirty="0" smtClean="0"/>
              <a:t>регулирует контроль остатков, настройку временной доступности меню, выбор основного вида меню и использование модификаторов.</a:t>
            </a:r>
            <a:endParaRPr lang="ru-RU" sz="1600" dirty="0"/>
          </a:p>
        </p:txBody>
      </p:sp>
      <p:pic>
        <p:nvPicPr>
          <p:cNvPr id="4" name="Рисунок 3" descr="2025-05-23_14h39_51.png"/>
          <p:cNvPicPr>
            <a:picLocks noChangeAspect="1"/>
          </p:cNvPicPr>
          <p:nvPr/>
        </p:nvPicPr>
        <p:blipFill>
          <a:blip r:embed="rId2" cstate="print"/>
          <a:stretch>
            <a:fillRect/>
          </a:stretch>
        </p:blipFill>
        <p:spPr>
          <a:xfrm>
            <a:off x="390525" y="1740862"/>
            <a:ext cx="8458200" cy="3072986"/>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29107" y="1133475"/>
            <a:ext cx="6562267" cy="2062103"/>
          </a:xfrm>
          <a:prstGeom prst="rect">
            <a:avLst/>
          </a:prstGeom>
        </p:spPr>
        <p:txBody>
          <a:bodyPr wrap="square">
            <a:spAutoFit/>
          </a:bodyPr>
          <a:lstStyle/>
          <a:p>
            <a:r>
              <a:rPr lang="ru-RU" sz="1600" dirty="0" smtClean="0">
                <a:latin typeface="Tahoma" pitchFamily="34" charset="0"/>
                <a:ea typeface="Tahoma" pitchFamily="34" charset="0"/>
                <a:cs typeface="Tahoma" pitchFamily="34" charset="0"/>
              </a:rPr>
              <a:t>Подробнее ознакомиться со статьями конфигурации «1С-Рейтинг: Ресторан»</a:t>
            </a:r>
          </a:p>
          <a:p>
            <a:endParaRPr lang="ru-RU" sz="1600" dirty="0" smtClean="0">
              <a:latin typeface="Tahoma" pitchFamily="34" charset="0"/>
              <a:ea typeface="Tahoma" pitchFamily="34" charset="0"/>
              <a:cs typeface="Tahoma" pitchFamily="34" charset="0"/>
            </a:endParaRPr>
          </a:p>
          <a:p>
            <a:endParaRPr lang="ru-RU" sz="1600" dirty="0" smtClean="0">
              <a:latin typeface="Tahoma" pitchFamily="34" charset="0"/>
              <a:ea typeface="Tahoma" pitchFamily="34" charset="0"/>
              <a:cs typeface="Tahoma" pitchFamily="34" charset="0"/>
            </a:endParaRPr>
          </a:p>
          <a:p>
            <a:endParaRPr lang="ru-RU" sz="1600" dirty="0" smtClean="0">
              <a:latin typeface="Tahoma" pitchFamily="34" charset="0"/>
              <a:ea typeface="Tahoma" pitchFamily="34" charset="0"/>
              <a:cs typeface="Tahoma" pitchFamily="34" charset="0"/>
            </a:endParaRPr>
          </a:p>
          <a:p>
            <a:endParaRPr lang="ru-RU" sz="1600" dirty="0" smtClean="0">
              <a:latin typeface="Tahoma" pitchFamily="34" charset="0"/>
              <a:ea typeface="Tahoma" pitchFamily="34" charset="0"/>
              <a:cs typeface="Tahoma" pitchFamily="34" charset="0"/>
            </a:endParaRPr>
          </a:p>
          <a:p>
            <a:r>
              <a:rPr lang="ru-RU" sz="1600" dirty="0" smtClean="0">
                <a:latin typeface="Tahoma" pitchFamily="34" charset="0"/>
                <a:ea typeface="Tahoma" pitchFamily="34" charset="0"/>
                <a:cs typeface="Tahoma" pitchFamily="34" charset="0"/>
              </a:rPr>
              <a:t>Обращения, при наличии активной поддержки ТОР и ИТС, принимаются на адрес линии консультации: </a:t>
            </a:r>
            <a:r>
              <a:rPr lang="en-US" sz="1600" b="1" dirty="0" smtClean="0">
                <a:latin typeface="Tahoma" pitchFamily="34" charset="0"/>
                <a:ea typeface="Tahoma" pitchFamily="34" charset="0"/>
                <a:cs typeface="Tahoma" pitchFamily="34" charset="0"/>
              </a:rPr>
              <a:t>horeca@1c-rating.kz</a:t>
            </a:r>
            <a:endParaRPr lang="ru-RU" sz="1600" b="1" dirty="0">
              <a:latin typeface="Tahoma" pitchFamily="34" charset="0"/>
              <a:ea typeface="Tahoma" pitchFamily="34" charset="0"/>
              <a:cs typeface="Tahoma" pitchFamily="34" charset="0"/>
            </a:endParaRPr>
          </a:p>
        </p:txBody>
      </p:sp>
      <p:pic>
        <p:nvPicPr>
          <p:cNvPr id="8" name="Рисунок 7" descr="images (1).png"/>
          <p:cNvPicPr>
            <a:picLocks noChangeAspect="1"/>
          </p:cNvPicPr>
          <p:nvPr/>
        </p:nvPicPr>
        <p:blipFill>
          <a:blip r:embed="rId3" cstate="print">
            <a:lum bright="70000" contrast="-70000"/>
          </a:blip>
          <a:stretch>
            <a:fillRect/>
          </a:stretch>
        </p:blipFill>
        <p:spPr>
          <a:xfrm>
            <a:off x="7079551" y="3313174"/>
            <a:ext cx="1636967" cy="1636967"/>
          </a:xfrm>
          <a:prstGeom prst="rect">
            <a:avLst/>
          </a:prstGeom>
        </p:spPr>
      </p:pic>
      <p:sp>
        <p:nvSpPr>
          <p:cNvPr id="11" name="Заголовок 10"/>
          <p:cNvSpPr>
            <a:spLocks noGrp="1"/>
          </p:cNvSpPr>
          <p:nvPr>
            <p:ph type="ctrTitle"/>
          </p:nvPr>
        </p:nvSpPr>
        <p:spPr/>
        <p:txBody>
          <a:bodyPr/>
          <a:lstStyle/>
          <a:p>
            <a:r>
              <a:rPr lang="ru-RU" dirty="0" smtClean="0"/>
              <a:t>Полезная информация</a:t>
            </a:r>
            <a:endParaRPr lang="ru-RU" dirty="0"/>
          </a:p>
        </p:txBody>
      </p:sp>
      <p:pic>
        <p:nvPicPr>
          <p:cNvPr id="12" name="Picture 3"/>
          <p:cNvPicPr>
            <a:picLocks noChangeAspect="1" noChangeArrowheads="1"/>
          </p:cNvPicPr>
          <p:nvPr/>
        </p:nvPicPr>
        <p:blipFill>
          <a:blip r:embed="rId4" cstate="print"/>
          <a:stretch>
            <a:fillRect/>
          </a:stretch>
        </p:blipFill>
        <p:spPr bwMode="auto">
          <a:xfrm>
            <a:off x="7496174" y="925378"/>
            <a:ext cx="1209676" cy="1228145"/>
          </a:xfrm>
          <a:prstGeom prst="rect">
            <a:avLst/>
          </a:prstGeom>
          <a:noFill/>
          <a:ln w="9525">
            <a:noFill/>
            <a:miter lim="800000"/>
            <a:headEnd/>
            <a:tailEnd/>
          </a:ln>
          <a:effectLst/>
        </p:spPr>
      </p:pic>
      <p:sp>
        <p:nvSpPr>
          <p:cNvPr id="13" name="TextBox 12"/>
          <p:cNvSpPr txBox="1"/>
          <p:nvPr/>
        </p:nvSpPr>
        <p:spPr>
          <a:xfrm>
            <a:off x="666750" y="3791835"/>
            <a:ext cx="4086225" cy="400110"/>
          </a:xfrm>
          <a:prstGeom prst="rect">
            <a:avLst/>
          </a:prstGeom>
          <a:noFill/>
        </p:spPr>
        <p:txBody>
          <a:bodyPr wrap="square" rtlCol="0">
            <a:spAutoFit/>
          </a:bodyPr>
          <a:lstStyle/>
          <a:p>
            <a:r>
              <a:rPr lang="ru-RU" sz="2000" b="1" dirty="0" smtClean="0">
                <a:latin typeface="Tahoma" pitchFamily="34" charset="0"/>
                <a:ea typeface="Tahoma" pitchFamily="34" charset="0"/>
                <a:cs typeface="Tahoma" pitchFamily="34" charset="0"/>
              </a:rPr>
              <a:t>Спасибо за внимание!</a:t>
            </a:r>
            <a:endParaRPr lang="ru-RU" sz="20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552450"/>
            <a:ext cx="8214360" cy="4166712"/>
          </a:xfrm>
        </p:spPr>
        <p:txBody>
          <a:bodyPr/>
          <a:lstStyle/>
          <a:p>
            <a:pPr>
              <a:spcBef>
                <a:spcPts val="600"/>
              </a:spcBef>
              <a:spcAft>
                <a:spcPts val="600"/>
              </a:spcAft>
              <a:buFont typeface="Arial" pitchFamily="34" charset="0"/>
              <a:buChar char="•"/>
            </a:pPr>
            <a:r>
              <a:rPr lang="ru-RU" sz="1600" kern="1200" dirty="0" smtClean="0"/>
              <a:t> Раздел </a:t>
            </a:r>
            <a:r>
              <a:rPr lang="ru-RU" sz="1600" b="1" kern="1200" dirty="0" smtClean="0"/>
              <a:t>Приготовление</a:t>
            </a:r>
            <a:r>
              <a:rPr lang="ru-RU" sz="1600" kern="1200" dirty="0" smtClean="0"/>
              <a:t> отражает настройку учету потерь в рецептурах и использование различных схем отражения приготовления блюд.</a:t>
            </a:r>
          </a:p>
          <a:p>
            <a:pPr>
              <a:spcBef>
                <a:spcPts val="600"/>
              </a:spcBef>
              <a:spcAft>
                <a:spcPts val="600"/>
              </a:spcAft>
            </a:pPr>
            <a:endParaRPr lang="ru-RU" sz="1600" dirty="0"/>
          </a:p>
        </p:txBody>
      </p:sp>
      <p:pic>
        <p:nvPicPr>
          <p:cNvPr id="4" name="Рисунок 3" descr="2025-05-23_14h39_56.png"/>
          <p:cNvPicPr>
            <a:picLocks noChangeAspect="1"/>
          </p:cNvPicPr>
          <p:nvPr/>
        </p:nvPicPr>
        <p:blipFill>
          <a:blip r:embed="rId2" cstate="print"/>
          <a:stretch>
            <a:fillRect/>
          </a:stretch>
        </p:blipFill>
        <p:spPr>
          <a:xfrm>
            <a:off x="142875" y="1345264"/>
            <a:ext cx="8839200" cy="3211409"/>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533400"/>
            <a:ext cx="8214360" cy="4185761"/>
          </a:xfrm>
        </p:spPr>
        <p:txBody>
          <a:bodyPr/>
          <a:lstStyle/>
          <a:p>
            <a:pPr>
              <a:spcBef>
                <a:spcPts val="600"/>
              </a:spcBef>
              <a:spcAft>
                <a:spcPts val="600"/>
              </a:spcAft>
              <a:buFont typeface="Arial" pitchFamily="34" charset="0"/>
              <a:buChar char="•"/>
            </a:pPr>
            <a:r>
              <a:rPr lang="ru-RU" sz="1600" kern="1200" dirty="0" smtClean="0"/>
              <a:t> Раздел </a:t>
            </a:r>
            <a:r>
              <a:rPr lang="ru-RU" sz="1600" b="1" kern="1200" dirty="0" smtClean="0"/>
              <a:t>Рабочие места, контроль </a:t>
            </a:r>
            <a:r>
              <a:rPr lang="ru-RU" sz="1600" kern="1200" dirty="0" smtClean="0"/>
              <a:t>регулирует настройку отражения дополнительных прав пользователя, настройку оформления рабочих мест и отражение электронной очереди.</a:t>
            </a:r>
          </a:p>
          <a:p>
            <a:pPr>
              <a:spcBef>
                <a:spcPts val="600"/>
              </a:spcBef>
              <a:spcAft>
                <a:spcPts val="600"/>
              </a:spcAft>
            </a:pPr>
            <a:endParaRPr lang="ru-RU" sz="1600" dirty="0"/>
          </a:p>
        </p:txBody>
      </p:sp>
      <p:pic>
        <p:nvPicPr>
          <p:cNvPr id="4" name="Рисунок 3" descr="2025-05-23_14h40_07.png"/>
          <p:cNvPicPr>
            <a:picLocks noChangeAspect="1"/>
          </p:cNvPicPr>
          <p:nvPr/>
        </p:nvPicPr>
        <p:blipFill>
          <a:blip r:embed="rId2" cstate="print"/>
          <a:stretch>
            <a:fillRect/>
          </a:stretch>
        </p:blipFill>
        <p:spPr>
          <a:xfrm>
            <a:off x="123825" y="1376443"/>
            <a:ext cx="8858250" cy="3218330"/>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Основные схемы обслуживания</a:t>
            </a:r>
            <a:endParaRPr lang="ru-RU" dirty="0"/>
          </a:p>
        </p:txBody>
      </p:sp>
      <p:sp>
        <p:nvSpPr>
          <p:cNvPr id="4" name="Прямоугольник 3"/>
          <p:cNvSpPr/>
          <p:nvPr/>
        </p:nvSpPr>
        <p:spPr>
          <a:xfrm>
            <a:off x="476250" y="719435"/>
            <a:ext cx="8382000" cy="535531"/>
          </a:xfrm>
          <a:prstGeom prst="rect">
            <a:avLst/>
          </a:prstGeom>
        </p:spPr>
        <p:txBody>
          <a:bodyPr wrap="square">
            <a:spAutoFit/>
          </a:bodyPr>
          <a:lstStyle/>
          <a:p>
            <a:pPr>
              <a:lnSpc>
                <a:spcPct val="90000"/>
              </a:lnSpc>
              <a:spcBef>
                <a:spcPts val="600"/>
              </a:spcBef>
              <a:spcAft>
                <a:spcPts val="600"/>
              </a:spcAft>
            </a:pPr>
            <a:r>
              <a:rPr lang="ru-RU" sz="1600" dirty="0" smtClean="0">
                <a:latin typeface="Tahoma" pitchFamily="34" charset="0"/>
                <a:ea typeface="Tahoma" pitchFamily="34" charset="0"/>
                <a:cs typeface="Tahoma" pitchFamily="34" charset="0"/>
              </a:rPr>
              <a:t>Продажа товаров и блюд осуществляется в режиме автоматизированных рабочих мест официанта и кассира.</a:t>
            </a:r>
          </a:p>
        </p:txBody>
      </p:sp>
      <p:pic>
        <p:nvPicPr>
          <p:cNvPr id="6" name="Рисунок 5" descr="2025-06-27_16h00_05.png"/>
          <p:cNvPicPr>
            <a:picLocks noChangeAspect="1"/>
          </p:cNvPicPr>
          <p:nvPr/>
        </p:nvPicPr>
        <p:blipFill>
          <a:blip r:embed="rId3" cstate="print"/>
          <a:stretch>
            <a:fillRect/>
          </a:stretch>
        </p:blipFill>
        <p:spPr>
          <a:xfrm>
            <a:off x="561974" y="1254862"/>
            <a:ext cx="7058025" cy="38886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Заказы ресторана</a:t>
            </a:r>
            <a:endParaRPr lang="ru-RU" dirty="0"/>
          </a:p>
        </p:txBody>
      </p:sp>
      <p:sp>
        <p:nvSpPr>
          <p:cNvPr id="3" name="Подзаголовок 2"/>
          <p:cNvSpPr>
            <a:spLocks noGrp="1"/>
          </p:cNvSpPr>
          <p:nvPr>
            <p:ph type="subTitle" idx="1"/>
          </p:nvPr>
        </p:nvSpPr>
        <p:spPr>
          <a:xfrm>
            <a:off x="480060" y="768668"/>
            <a:ext cx="8216265" cy="3950493"/>
          </a:xfrm>
        </p:spPr>
        <p:txBody>
          <a:bodyPr/>
          <a:lstStyle/>
          <a:p>
            <a:pPr rtl="0">
              <a:spcBef>
                <a:spcPts val="600"/>
              </a:spcBef>
              <a:spcAft>
                <a:spcPts val="600"/>
              </a:spcAft>
              <a:buFont typeface="Arial" pitchFamily="34" charset="0"/>
              <a:buChar char="•"/>
            </a:pPr>
            <a:r>
              <a:rPr lang="ru-RU" sz="1600" b="1" kern="1200" dirty="0" smtClean="0"/>
              <a:t> Заказ ресторана </a:t>
            </a:r>
            <a:r>
              <a:rPr lang="ru-RU" sz="1600" kern="1200" dirty="0" smtClean="0"/>
              <a:t>предназначен для регистрации заказа покупателя непосредственно в заведении, с возможностью дополнения и изменения данных по заказу.</a:t>
            </a:r>
          </a:p>
        </p:txBody>
      </p:sp>
      <p:pic>
        <p:nvPicPr>
          <p:cNvPr id="5" name="Рисунок 4" descr="2025-05-23_15h34_19.png"/>
          <p:cNvPicPr>
            <a:picLocks noChangeAspect="1"/>
          </p:cNvPicPr>
          <p:nvPr/>
        </p:nvPicPr>
        <p:blipFill>
          <a:blip r:embed="rId3" cstate="print"/>
          <a:stretch>
            <a:fillRect/>
          </a:stretch>
        </p:blipFill>
        <p:spPr>
          <a:xfrm>
            <a:off x="1504950" y="1395241"/>
            <a:ext cx="6174805" cy="3405359"/>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2674</Words>
  <Application>r7-office/2025.1.1.749</Application>
  <DocSecurity>0</DocSecurity>
  <PresentationFormat>Экран (16:9)</PresentationFormat>
  <Paragraphs>266</Paragraphs>
  <Slides>50</Slides>
  <Notes>35</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1С-Рейтинг: Ресторан, ред. 3.0</vt:lpstr>
      <vt:lpstr>1С-Рейтинг: Ресторан, ред. 3.0</vt:lpstr>
      <vt:lpstr>Основные возможности</vt:lpstr>
      <vt:lpstr>Учетная политика</vt:lpstr>
      <vt:lpstr>Настройки параметров учета</vt:lpstr>
      <vt:lpstr>Слайд 5</vt:lpstr>
      <vt:lpstr>Слайд 6</vt:lpstr>
      <vt:lpstr>Основные схемы обслуживания</vt:lpstr>
      <vt:lpstr>Заказы ресторана</vt:lpstr>
      <vt:lpstr>Слайд 9</vt:lpstr>
      <vt:lpstr>Слайд 10</vt:lpstr>
      <vt:lpstr>Учет приготовления блюд</vt:lpstr>
      <vt:lpstr>Слайд 12</vt:lpstr>
      <vt:lpstr>Слайд 13</vt:lpstr>
      <vt:lpstr>Маршрутизация марок и пречеков</vt:lpstr>
      <vt:lpstr>Зоны приготовления</vt:lpstr>
      <vt:lpstr>Настройка карты зала</vt:lpstr>
      <vt:lpstr>Слайд 17</vt:lpstr>
      <vt:lpstr>Слайд 18</vt:lpstr>
      <vt:lpstr>Настройка меню</vt:lpstr>
      <vt:lpstr>Слайд 20</vt:lpstr>
      <vt:lpstr>Слайд 21</vt:lpstr>
      <vt:lpstr>Слайд 22</vt:lpstr>
      <vt:lpstr>Слайд 23</vt:lpstr>
      <vt:lpstr>Стоп-листы и недоступность блюд</vt:lpstr>
      <vt:lpstr>Рабочие места ресторана</vt:lpstr>
      <vt:lpstr>Автоматизированное рабочее место</vt:lpstr>
      <vt:lpstr>Рабочее место кассира</vt:lpstr>
      <vt:lpstr>Слайд 28</vt:lpstr>
      <vt:lpstr>Слайд 29</vt:lpstr>
      <vt:lpstr>Слайд 30</vt:lpstr>
      <vt:lpstr>Слайд 31</vt:lpstr>
      <vt:lpstr>Рабочее место официанта</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Аналитическая отчетность</vt:lpstr>
      <vt:lpstr>Слайд 44</vt:lpstr>
      <vt:lpstr>Слайд 45</vt:lpstr>
      <vt:lpstr>Синхронизация данных</vt:lpstr>
      <vt:lpstr>Подключаемое оборудование</vt:lpstr>
      <vt:lpstr>1С-Рейтинг: Ресторан, ред. 3.0</vt:lpstr>
      <vt:lpstr>Полезная информация</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Сергей С. Гусев</dc:creator>
  <cp:keywords/>
  <dc:description/>
  <cp:lastModifiedBy>I_Danilova</cp:lastModifiedBy>
  <cp:revision>340</cp:revision>
  <dcterms:created xsi:type="dcterms:W3CDTF">2018-12-12T10:35:33Z</dcterms:created>
  <dcterms:modified xsi:type="dcterms:W3CDTF">2025-06-30T04:45:08Z</dcterms:modified>
  <cp:category/>
  <dc:identifier/>
  <cp:contentStatus/>
  <dc:language/>
  <cp:version/>
</cp:coreProperties>
</file>